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3"/>
  </p:notesMasterIdLst>
  <p:sldIdLst>
    <p:sldId id="311" r:id="rId3"/>
    <p:sldId id="257" r:id="rId4"/>
    <p:sldId id="328" r:id="rId5"/>
    <p:sldId id="273" r:id="rId6"/>
    <p:sldId id="260" r:id="rId7"/>
    <p:sldId id="333" r:id="rId8"/>
    <p:sldId id="334" r:id="rId9"/>
    <p:sldId id="275" r:id="rId10"/>
    <p:sldId id="292" r:id="rId11"/>
    <p:sldId id="293" r:id="rId12"/>
    <p:sldId id="294" r:id="rId13"/>
    <p:sldId id="295" r:id="rId14"/>
    <p:sldId id="296" r:id="rId15"/>
    <p:sldId id="297" r:id="rId16"/>
    <p:sldId id="258" r:id="rId17"/>
    <p:sldId id="320" r:id="rId18"/>
    <p:sldId id="321" r:id="rId19"/>
    <p:sldId id="345" r:id="rId20"/>
    <p:sldId id="347" r:id="rId21"/>
    <p:sldId id="340" r:id="rId22"/>
    <p:sldId id="326" r:id="rId23"/>
    <p:sldId id="327" r:id="rId24"/>
    <p:sldId id="337" r:id="rId25"/>
    <p:sldId id="338" r:id="rId26"/>
    <p:sldId id="339" r:id="rId27"/>
    <p:sldId id="314" r:id="rId28"/>
    <p:sldId id="315" r:id="rId29"/>
    <p:sldId id="316" r:id="rId30"/>
    <p:sldId id="319" r:id="rId31"/>
    <p:sldId id="298" r:id="rId32"/>
    <p:sldId id="263" r:id="rId33"/>
    <p:sldId id="282" r:id="rId34"/>
    <p:sldId id="309" r:id="rId35"/>
    <p:sldId id="317" r:id="rId36"/>
    <p:sldId id="343" r:id="rId37"/>
    <p:sldId id="308" r:id="rId38"/>
    <p:sldId id="272" r:id="rId39"/>
    <p:sldId id="341" r:id="rId40"/>
    <p:sldId id="342" r:id="rId41"/>
    <p:sldId id="344"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A9936E"/>
    <a:srgbClr val="FF75F9"/>
    <a:srgbClr val="00205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87" autoAdjust="0"/>
    <p:restoredTop sz="93154" autoAdjust="0"/>
  </p:normalViewPr>
  <p:slideViewPr>
    <p:cSldViewPr snapToGrid="0">
      <p:cViewPr>
        <p:scale>
          <a:sx n="95" d="100"/>
          <a:sy n="95" d="100"/>
        </p:scale>
        <p:origin x="880" y="73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1"/>
          <c:showSerName val="0"/>
          <c:showPercent val="1"/>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1"/>
          <c:showCatName val="1"/>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458502916283955"/>
          <c:y val="0.31813697651680589"/>
          <c:w val="0.49876181285388366"/>
          <c:h val="0.59625416415402543"/>
        </c:manualLayout>
      </c:layout>
      <c:pieChart>
        <c:varyColors val="1"/>
        <c:dLbls>
          <c:showLegendKey val="0"/>
          <c:showVal val="0"/>
          <c:showCatName val="0"/>
          <c:showSerName val="0"/>
          <c:showPercent val="1"/>
          <c:showBubbleSize val="0"/>
          <c:showLeaderLines val="0"/>
        </c:dLbls>
        <c:firstSliceAng val="0"/>
      </c:pieChart>
      <c:spPr>
        <a:noFill/>
        <a:ln>
          <a:noFill/>
        </a:ln>
        <a:effectLst/>
      </c:spPr>
    </c:plotArea>
    <c:legend>
      <c:legendPos val="t"/>
      <c:layout>
        <c:manualLayout>
          <c:xMode val="edge"/>
          <c:yMode val="edge"/>
          <c:x val="9.664789571851462E-2"/>
          <c:y val="0.22225634210171952"/>
          <c:w val="0.50030547581623253"/>
          <c:h val="0.2373901512268519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60AE3-98DE-4E16-817F-21386157FE03}" type="datetimeFigureOut">
              <a:rPr lang="tr-TR" smtClean="0"/>
              <a:t>24.07.2026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F566E7-AD2C-460B-9FAA-D7A95EBF30A3}" type="slidenum">
              <a:rPr lang="tr-TR" smtClean="0"/>
              <a:t>‹#›</a:t>
            </a:fld>
            <a:endParaRPr lang="tr-TR"/>
          </a:p>
        </p:txBody>
      </p:sp>
    </p:spTree>
    <p:extLst>
      <p:ext uri="{BB962C8B-B14F-4D97-AF65-F5344CB8AC3E}">
        <p14:creationId xmlns:p14="http://schemas.microsoft.com/office/powerpoint/2010/main" val="3594758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15</a:t>
            </a:fld>
            <a:endParaRPr lang="tr-TR"/>
          </a:p>
        </p:txBody>
      </p:sp>
    </p:spTree>
    <p:extLst>
      <p:ext uri="{BB962C8B-B14F-4D97-AF65-F5344CB8AC3E}">
        <p14:creationId xmlns:p14="http://schemas.microsoft.com/office/powerpoint/2010/main" val="776080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16</a:t>
            </a:fld>
            <a:endParaRPr lang="tr-TR"/>
          </a:p>
        </p:txBody>
      </p:sp>
    </p:spTree>
    <p:extLst>
      <p:ext uri="{BB962C8B-B14F-4D97-AF65-F5344CB8AC3E}">
        <p14:creationId xmlns:p14="http://schemas.microsoft.com/office/powerpoint/2010/main" val="3335183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17</a:t>
            </a:fld>
            <a:endParaRPr lang="tr-TR"/>
          </a:p>
        </p:txBody>
      </p:sp>
    </p:spTree>
    <p:extLst>
      <p:ext uri="{BB962C8B-B14F-4D97-AF65-F5344CB8AC3E}">
        <p14:creationId xmlns:p14="http://schemas.microsoft.com/office/powerpoint/2010/main" val="2955790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2BD97-2F45-1424-7329-486F4C2B7B5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E0909C1-358E-54A6-EC8B-B97AD794274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883F2FD-3AA1-39C6-4030-365E9F0BB3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a:extLst>
              <a:ext uri="{FF2B5EF4-FFF2-40B4-BE49-F238E27FC236}">
                <a16:creationId xmlns:a16="http://schemas.microsoft.com/office/drawing/2014/main" id="{CAD476F3-CD7F-CA79-F61E-4B72AC28B9BF}"/>
              </a:ext>
            </a:extLst>
          </p:cNvPr>
          <p:cNvSpPr>
            <a:spLocks noGrp="1"/>
          </p:cNvSpPr>
          <p:nvPr>
            <p:ph type="sldNum" sz="quarter" idx="5"/>
          </p:nvPr>
        </p:nvSpPr>
        <p:spPr/>
        <p:txBody>
          <a:bodyPr/>
          <a:lstStyle/>
          <a:p>
            <a:fld id="{0EF566E7-AD2C-460B-9FAA-D7A95EBF30A3}" type="slidenum">
              <a:rPr lang="tr-TR" smtClean="0"/>
              <a:t>18</a:t>
            </a:fld>
            <a:endParaRPr lang="tr-TR"/>
          </a:p>
        </p:txBody>
      </p:sp>
    </p:spTree>
    <p:extLst>
      <p:ext uri="{BB962C8B-B14F-4D97-AF65-F5344CB8AC3E}">
        <p14:creationId xmlns:p14="http://schemas.microsoft.com/office/powerpoint/2010/main" val="3552724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E68EB-B883-3B69-D24F-948EBB07101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E47E4E6-1CE9-E4B5-2D23-BDFBE258880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AF4FEFD-2C2F-5B98-837A-9C9AE58EB2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a:extLst>
              <a:ext uri="{FF2B5EF4-FFF2-40B4-BE49-F238E27FC236}">
                <a16:creationId xmlns:a16="http://schemas.microsoft.com/office/drawing/2014/main" id="{21A6D6D4-E0A9-01CC-A09E-8CB8475F8AAE}"/>
              </a:ext>
            </a:extLst>
          </p:cNvPr>
          <p:cNvSpPr>
            <a:spLocks noGrp="1"/>
          </p:cNvSpPr>
          <p:nvPr>
            <p:ph type="sldNum" sz="quarter" idx="5"/>
          </p:nvPr>
        </p:nvSpPr>
        <p:spPr/>
        <p:txBody>
          <a:bodyPr/>
          <a:lstStyle/>
          <a:p>
            <a:fld id="{0EF566E7-AD2C-460B-9FAA-D7A95EBF30A3}" type="slidenum">
              <a:rPr lang="tr-TR" smtClean="0"/>
              <a:t>19</a:t>
            </a:fld>
            <a:endParaRPr lang="tr-TR"/>
          </a:p>
        </p:txBody>
      </p:sp>
    </p:spTree>
    <p:extLst>
      <p:ext uri="{BB962C8B-B14F-4D97-AF65-F5344CB8AC3E}">
        <p14:creationId xmlns:p14="http://schemas.microsoft.com/office/powerpoint/2010/main" val="38694765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154DA-0685-156D-A627-B5BE7AFB108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30C68F2-E982-8A89-9447-5CD1DF6B01A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52BBC26-01FD-260B-1C1E-E2CD521B869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FBA04EF-8540-7240-CACD-8F6728E988BB}"/>
              </a:ext>
            </a:extLst>
          </p:cNvPr>
          <p:cNvSpPr>
            <a:spLocks noGrp="1"/>
          </p:cNvSpPr>
          <p:nvPr>
            <p:ph type="sldNum" sz="quarter" idx="5"/>
          </p:nvPr>
        </p:nvSpPr>
        <p:spPr/>
        <p:txBody>
          <a:bodyPr/>
          <a:lstStyle/>
          <a:p>
            <a:fld id="{0EF566E7-AD2C-460B-9FAA-D7A95EBF30A3}" type="slidenum">
              <a:rPr lang="tr-TR" smtClean="0"/>
              <a:t>20</a:t>
            </a:fld>
            <a:endParaRPr lang="tr-TR"/>
          </a:p>
        </p:txBody>
      </p:sp>
    </p:spTree>
    <p:extLst>
      <p:ext uri="{BB962C8B-B14F-4D97-AF65-F5344CB8AC3E}">
        <p14:creationId xmlns:p14="http://schemas.microsoft.com/office/powerpoint/2010/main" val="870792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21</a:t>
            </a:fld>
            <a:endParaRPr lang="tr-TR"/>
          </a:p>
        </p:txBody>
      </p:sp>
    </p:spTree>
    <p:extLst>
      <p:ext uri="{BB962C8B-B14F-4D97-AF65-F5344CB8AC3E}">
        <p14:creationId xmlns:p14="http://schemas.microsoft.com/office/powerpoint/2010/main" val="1122050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22</a:t>
            </a:fld>
            <a:endParaRPr lang="tr-TR"/>
          </a:p>
        </p:txBody>
      </p:sp>
    </p:spTree>
    <p:extLst>
      <p:ext uri="{BB962C8B-B14F-4D97-AF65-F5344CB8AC3E}">
        <p14:creationId xmlns:p14="http://schemas.microsoft.com/office/powerpoint/2010/main" val="350594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9212C-E058-1AC3-E891-97737C7E405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ECCB499-247A-CE55-CD6D-64067FA0CB4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AEA9234-BEB3-17E9-60BB-D49C6B71273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B12D25D-D3A4-1A17-F85F-8BC4C1685FD3}"/>
              </a:ext>
            </a:extLst>
          </p:cNvPr>
          <p:cNvSpPr>
            <a:spLocks noGrp="1"/>
          </p:cNvSpPr>
          <p:nvPr>
            <p:ph type="sldNum" sz="quarter" idx="5"/>
          </p:nvPr>
        </p:nvSpPr>
        <p:spPr/>
        <p:txBody>
          <a:bodyPr/>
          <a:lstStyle/>
          <a:p>
            <a:fld id="{0EF566E7-AD2C-460B-9FAA-D7A95EBF30A3}" type="slidenum">
              <a:rPr lang="tr-TR" smtClean="0"/>
              <a:t>23</a:t>
            </a:fld>
            <a:endParaRPr lang="tr-TR"/>
          </a:p>
        </p:txBody>
      </p:sp>
    </p:spTree>
    <p:extLst>
      <p:ext uri="{BB962C8B-B14F-4D97-AF65-F5344CB8AC3E}">
        <p14:creationId xmlns:p14="http://schemas.microsoft.com/office/powerpoint/2010/main" val="2795090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A2F06-EA69-03F4-6D37-803DCAFDB90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7D729CC-37F0-947C-6E10-557AF047440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A239F08-1352-FD41-C943-C23993C0592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0522A97-7A99-921C-E127-20FB39A6FA27}"/>
              </a:ext>
            </a:extLst>
          </p:cNvPr>
          <p:cNvSpPr>
            <a:spLocks noGrp="1"/>
          </p:cNvSpPr>
          <p:nvPr>
            <p:ph type="sldNum" sz="quarter" idx="5"/>
          </p:nvPr>
        </p:nvSpPr>
        <p:spPr/>
        <p:txBody>
          <a:bodyPr/>
          <a:lstStyle/>
          <a:p>
            <a:fld id="{0EF566E7-AD2C-460B-9FAA-D7A95EBF30A3}" type="slidenum">
              <a:rPr lang="tr-TR" smtClean="0"/>
              <a:t>24</a:t>
            </a:fld>
            <a:endParaRPr lang="tr-TR"/>
          </a:p>
        </p:txBody>
      </p:sp>
    </p:spTree>
    <p:extLst>
      <p:ext uri="{BB962C8B-B14F-4D97-AF65-F5344CB8AC3E}">
        <p14:creationId xmlns:p14="http://schemas.microsoft.com/office/powerpoint/2010/main" val="3766734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a:t>
            </a:fld>
            <a:endParaRPr lang="tr-TR"/>
          </a:p>
        </p:txBody>
      </p:sp>
    </p:spTree>
    <p:extLst>
      <p:ext uri="{BB962C8B-B14F-4D97-AF65-F5344CB8AC3E}">
        <p14:creationId xmlns:p14="http://schemas.microsoft.com/office/powerpoint/2010/main" val="3595311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BF25F-C081-CFA0-5203-05C6E5E3850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32B9DFD-1B62-E2DF-9856-046259E98B8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C9E1266-72FA-63EC-94C0-5519224D920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0EC9CBD-9C20-2714-AB79-F62C51388E03}"/>
              </a:ext>
            </a:extLst>
          </p:cNvPr>
          <p:cNvSpPr>
            <a:spLocks noGrp="1"/>
          </p:cNvSpPr>
          <p:nvPr>
            <p:ph type="sldNum" sz="quarter" idx="5"/>
          </p:nvPr>
        </p:nvSpPr>
        <p:spPr/>
        <p:txBody>
          <a:bodyPr/>
          <a:lstStyle/>
          <a:p>
            <a:fld id="{0EF566E7-AD2C-460B-9FAA-D7A95EBF30A3}" type="slidenum">
              <a:rPr lang="tr-TR" smtClean="0"/>
              <a:t>25</a:t>
            </a:fld>
            <a:endParaRPr lang="tr-TR"/>
          </a:p>
        </p:txBody>
      </p:sp>
    </p:spTree>
    <p:extLst>
      <p:ext uri="{BB962C8B-B14F-4D97-AF65-F5344CB8AC3E}">
        <p14:creationId xmlns:p14="http://schemas.microsoft.com/office/powerpoint/2010/main" val="2607878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26</a:t>
            </a:fld>
            <a:endParaRPr lang="tr-TR"/>
          </a:p>
        </p:txBody>
      </p:sp>
    </p:spTree>
    <p:extLst>
      <p:ext uri="{BB962C8B-B14F-4D97-AF65-F5344CB8AC3E}">
        <p14:creationId xmlns:p14="http://schemas.microsoft.com/office/powerpoint/2010/main" val="9899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27</a:t>
            </a:fld>
            <a:endParaRPr lang="tr-TR"/>
          </a:p>
        </p:txBody>
      </p:sp>
    </p:spTree>
    <p:extLst>
      <p:ext uri="{BB962C8B-B14F-4D97-AF65-F5344CB8AC3E}">
        <p14:creationId xmlns:p14="http://schemas.microsoft.com/office/powerpoint/2010/main" val="3364920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28</a:t>
            </a:fld>
            <a:endParaRPr lang="tr-TR"/>
          </a:p>
        </p:txBody>
      </p:sp>
    </p:spTree>
    <p:extLst>
      <p:ext uri="{BB962C8B-B14F-4D97-AF65-F5344CB8AC3E}">
        <p14:creationId xmlns:p14="http://schemas.microsoft.com/office/powerpoint/2010/main" val="3951617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29</a:t>
            </a:fld>
            <a:endParaRPr lang="tr-TR"/>
          </a:p>
        </p:txBody>
      </p:sp>
    </p:spTree>
    <p:extLst>
      <p:ext uri="{BB962C8B-B14F-4D97-AF65-F5344CB8AC3E}">
        <p14:creationId xmlns:p14="http://schemas.microsoft.com/office/powerpoint/2010/main" val="574210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30</a:t>
            </a:fld>
            <a:endParaRPr lang="tr-TR"/>
          </a:p>
        </p:txBody>
      </p:sp>
    </p:spTree>
    <p:extLst>
      <p:ext uri="{BB962C8B-B14F-4D97-AF65-F5344CB8AC3E}">
        <p14:creationId xmlns:p14="http://schemas.microsoft.com/office/powerpoint/2010/main" val="2934802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31</a:t>
            </a:fld>
            <a:endParaRPr lang="tr-TR"/>
          </a:p>
        </p:txBody>
      </p:sp>
    </p:spTree>
    <p:extLst>
      <p:ext uri="{BB962C8B-B14F-4D97-AF65-F5344CB8AC3E}">
        <p14:creationId xmlns:p14="http://schemas.microsoft.com/office/powerpoint/2010/main" val="44586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32</a:t>
            </a:fld>
            <a:endParaRPr lang="tr-TR"/>
          </a:p>
        </p:txBody>
      </p:sp>
    </p:spTree>
    <p:extLst>
      <p:ext uri="{BB962C8B-B14F-4D97-AF65-F5344CB8AC3E}">
        <p14:creationId xmlns:p14="http://schemas.microsoft.com/office/powerpoint/2010/main" val="8461358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33</a:t>
            </a:fld>
            <a:endParaRPr lang="tr-TR"/>
          </a:p>
        </p:txBody>
      </p:sp>
    </p:spTree>
    <p:extLst>
      <p:ext uri="{BB962C8B-B14F-4D97-AF65-F5344CB8AC3E}">
        <p14:creationId xmlns:p14="http://schemas.microsoft.com/office/powerpoint/2010/main" val="1624029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34</a:t>
            </a:fld>
            <a:endParaRPr lang="tr-TR"/>
          </a:p>
        </p:txBody>
      </p:sp>
    </p:spTree>
    <p:extLst>
      <p:ext uri="{BB962C8B-B14F-4D97-AF65-F5344CB8AC3E}">
        <p14:creationId xmlns:p14="http://schemas.microsoft.com/office/powerpoint/2010/main" val="3752900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4</a:t>
            </a:fld>
            <a:endParaRPr lang="tr-TR"/>
          </a:p>
        </p:txBody>
      </p:sp>
    </p:spTree>
    <p:extLst>
      <p:ext uri="{BB962C8B-B14F-4D97-AF65-F5344CB8AC3E}">
        <p14:creationId xmlns:p14="http://schemas.microsoft.com/office/powerpoint/2010/main" val="40444803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35</a:t>
            </a:fld>
            <a:endParaRPr lang="tr-TR"/>
          </a:p>
        </p:txBody>
      </p:sp>
    </p:spTree>
    <p:extLst>
      <p:ext uri="{BB962C8B-B14F-4D97-AF65-F5344CB8AC3E}">
        <p14:creationId xmlns:p14="http://schemas.microsoft.com/office/powerpoint/2010/main" val="37425454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36</a:t>
            </a:fld>
            <a:endParaRPr lang="tr-TR"/>
          </a:p>
        </p:txBody>
      </p:sp>
    </p:spTree>
    <p:extLst>
      <p:ext uri="{BB962C8B-B14F-4D97-AF65-F5344CB8AC3E}">
        <p14:creationId xmlns:p14="http://schemas.microsoft.com/office/powerpoint/2010/main" val="24927800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37</a:t>
            </a:fld>
            <a:endParaRPr lang="tr-TR"/>
          </a:p>
        </p:txBody>
      </p:sp>
    </p:spTree>
    <p:extLst>
      <p:ext uri="{BB962C8B-B14F-4D97-AF65-F5344CB8AC3E}">
        <p14:creationId xmlns:p14="http://schemas.microsoft.com/office/powerpoint/2010/main" val="37977272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38</a:t>
            </a:fld>
            <a:endParaRPr lang="tr-TR"/>
          </a:p>
        </p:txBody>
      </p:sp>
    </p:spTree>
    <p:extLst>
      <p:ext uri="{BB962C8B-B14F-4D97-AF65-F5344CB8AC3E}">
        <p14:creationId xmlns:p14="http://schemas.microsoft.com/office/powerpoint/2010/main" val="1593750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39</a:t>
            </a:fld>
            <a:endParaRPr lang="tr-TR"/>
          </a:p>
        </p:txBody>
      </p:sp>
    </p:spTree>
    <p:extLst>
      <p:ext uri="{BB962C8B-B14F-4D97-AF65-F5344CB8AC3E}">
        <p14:creationId xmlns:p14="http://schemas.microsoft.com/office/powerpoint/2010/main" val="2702777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5</a:t>
            </a:fld>
            <a:endParaRPr lang="tr-TR"/>
          </a:p>
        </p:txBody>
      </p:sp>
    </p:spTree>
    <p:extLst>
      <p:ext uri="{BB962C8B-B14F-4D97-AF65-F5344CB8AC3E}">
        <p14:creationId xmlns:p14="http://schemas.microsoft.com/office/powerpoint/2010/main" val="534205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7</a:t>
            </a:fld>
            <a:endParaRPr lang="tr-TR"/>
          </a:p>
        </p:txBody>
      </p:sp>
    </p:spTree>
    <p:extLst>
      <p:ext uri="{BB962C8B-B14F-4D97-AF65-F5344CB8AC3E}">
        <p14:creationId xmlns:p14="http://schemas.microsoft.com/office/powerpoint/2010/main" val="961192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9</a:t>
            </a:fld>
            <a:endParaRPr lang="tr-TR"/>
          </a:p>
        </p:txBody>
      </p:sp>
    </p:spTree>
    <p:extLst>
      <p:ext uri="{BB962C8B-B14F-4D97-AF65-F5344CB8AC3E}">
        <p14:creationId xmlns:p14="http://schemas.microsoft.com/office/powerpoint/2010/main" val="3139743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13</a:t>
            </a:fld>
            <a:endParaRPr lang="tr-TR"/>
          </a:p>
        </p:txBody>
      </p:sp>
    </p:spTree>
    <p:extLst>
      <p:ext uri="{BB962C8B-B14F-4D97-AF65-F5344CB8AC3E}">
        <p14:creationId xmlns:p14="http://schemas.microsoft.com/office/powerpoint/2010/main" val="2038635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EF566E7-AD2C-460B-9FAA-D7A95EBF30A3}" type="slidenum">
              <a:rPr lang="tr-TR" smtClean="0"/>
              <a:t>14</a:t>
            </a:fld>
            <a:endParaRPr lang="tr-TR"/>
          </a:p>
        </p:txBody>
      </p:sp>
    </p:spTree>
    <p:extLst>
      <p:ext uri="{BB962C8B-B14F-4D97-AF65-F5344CB8AC3E}">
        <p14:creationId xmlns:p14="http://schemas.microsoft.com/office/powerpoint/2010/main" val="4280728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63A45B-AA25-4F43-A43F-3DA4790F656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38FD181-51C0-468A-A979-633E5B3719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096E7A0-AC46-4AE8-B1F7-AF6209817888}"/>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5" name="Alt Bilgi Yer Tutucusu 4">
            <a:extLst>
              <a:ext uri="{FF2B5EF4-FFF2-40B4-BE49-F238E27FC236}">
                <a16:creationId xmlns:a16="http://schemas.microsoft.com/office/drawing/2014/main" id="{4A1329B0-F812-4E92-BDD0-72C92ED8E0F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BDEDDE-E2B8-4589-9E1F-43874CAF2838}"/>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2712208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646EB5-B004-4BD6-ACEA-8AC7F2A6DF0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C53F943-0745-49F4-A2F3-42FFC1BD3CB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F704912-B4D2-4149-806D-7641F72D508B}"/>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5" name="Alt Bilgi Yer Tutucusu 4">
            <a:extLst>
              <a:ext uri="{FF2B5EF4-FFF2-40B4-BE49-F238E27FC236}">
                <a16:creationId xmlns:a16="http://schemas.microsoft.com/office/drawing/2014/main" id="{CD6FF7BE-BDC2-4D43-B4CB-13432738E5C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20FF163-E35D-4CA7-8FC8-895244E99DF7}"/>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3871879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72DCBD8-2821-4803-8F2C-8862D03A8CF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06C728F-0F2D-4788-889E-45368072589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D4B9924-6B42-4E10-8418-8463D2EA6A5D}"/>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5" name="Alt Bilgi Yer Tutucusu 4">
            <a:extLst>
              <a:ext uri="{FF2B5EF4-FFF2-40B4-BE49-F238E27FC236}">
                <a16:creationId xmlns:a16="http://schemas.microsoft.com/office/drawing/2014/main" id="{C7B25CAA-09FD-470E-A773-71BC950E3B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F67259B-2D69-4F12-B8B9-95CE50DFCC95}"/>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922074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1046E1-F24D-2E9F-DCBE-9342F622419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D8B5804-BAD2-9166-DA83-812159300B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B66D23D-E7E4-8357-CC56-FC46DA4525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Alt Bilgi Yer Tutucusu 4">
            <a:extLst>
              <a:ext uri="{FF2B5EF4-FFF2-40B4-BE49-F238E27FC236}">
                <a16:creationId xmlns:a16="http://schemas.microsoft.com/office/drawing/2014/main" id="{1DB28C62-15B1-190D-4CB4-798560D8E7D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ayt Numarası Yer Tutucusu 5">
            <a:extLst>
              <a:ext uri="{FF2B5EF4-FFF2-40B4-BE49-F238E27FC236}">
                <a16:creationId xmlns:a16="http://schemas.microsoft.com/office/drawing/2014/main" id="{B1C6B5F9-87F6-C295-2333-CA3399CF3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638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43B2AF-1FCF-5F55-08FB-88B8D18F47E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40A581-8EE2-1947-E51A-7A10C4D70FD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B3F1A8D-B9C4-FA06-1D06-434ACEB896C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Alt Bilgi Yer Tutucusu 4">
            <a:extLst>
              <a:ext uri="{FF2B5EF4-FFF2-40B4-BE49-F238E27FC236}">
                <a16:creationId xmlns:a16="http://schemas.microsoft.com/office/drawing/2014/main" id="{62DD7091-E496-B679-F7F5-852A02436A4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ayt Numarası Yer Tutucusu 5">
            <a:extLst>
              <a:ext uri="{FF2B5EF4-FFF2-40B4-BE49-F238E27FC236}">
                <a16:creationId xmlns:a16="http://schemas.microsoft.com/office/drawing/2014/main" id="{A594EB43-F459-445F-97BE-7D17FC6C67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4808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2AB361-8A1F-B91D-4C53-53A33C86162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309B7FB-7260-DEC9-0336-A86ADEF071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B2386DE-44FE-385D-3BA0-CF9EFEDC414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Alt Bilgi Yer Tutucusu 4">
            <a:extLst>
              <a:ext uri="{FF2B5EF4-FFF2-40B4-BE49-F238E27FC236}">
                <a16:creationId xmlns:a16="http://schemas.microsoft.com/office/drawing/2014/main" id="{56ACC30C-980A-B799-797C-86097428020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ayt Numarası Yer Tutucusu 5">
            <a:extLst>
              <a:ext uri="{FF2B5EF4-FFF2-40B4-BE49-F238E27FC236}">
                <a16:creationId xmlns:a16="http://schemas.microsoft.com/office/drawing/2014/main" id="{A157F283-51FC-A24E-A84E-76F94025D5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355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D92CBB-3733-1CD6-DE61-9D804106C5A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0077BF3-B970-2D82-109D-DD65322AB38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252C03B-EAB6-2C33-43A8-FF6C91DC520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F48FEB8-91CF-0ABA-219B-B01B5346C5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Alt Bilgi Yer Tutucusu 5">
            <a:extLst>
              <a:ext uri="{FF2B5EF4-FFF2-40B4-BE49-F238E27FC236}">
                <a16:creationId xmlns:a16="http://schemas.microsoft.com/office/drawing/2014/main" id="{2388321A-D5F1-EE78-D44C-15CE948DB1E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ayt Numarası Yer Tutucusu 6">
            <a:extLst>
              <a:ext uri="{FF2B5EF4-FFF2-40B4-BE49-F238E27FC236}">
                <a16:creationId xmlns:a16="http://schemas.microsoft.com/office/drawing/2014/main" id="{61037888-5912-0DFB-B87A-EE77D289D7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D743FE-C064-9ED0-72FE-ED3CA5B1A87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E1AF72D-DDF3-E52E-3D2E-88CB0794B6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935CF5C-42E0-2845-0774-D5FA4A6CEC8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95E2D3D-8556-501B-8E33-92B340404C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FFF4EF3-E720-3FB5-895B-B53431C2CFC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966A612-6801-70BB-F4EF-78BADFA22C3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Alt Bilgi Yer Tutucusu 7">
            <a:extLst>
              <a:ext uri="{FF2B5EF4-FFF2-40B4-BE49-F238E27FC236}">
                <a16:creationId xmlns:a16="http://schemas.microsoft.com/office/drawing/2014/main" id="{57D174FB-9CF8-9730-6D75-70C7B14DF8D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ayt Numarası Yer Tutucusu 8">
            <a:extLst>
              <a:ext uri="{FF2B5EF4-FFF2-40B4-BE49-F238E27FC236}">
                <a16:creationId xmlns:a16="http://schemas.microsoft.com/office/drawing/2014/main" id="{E1AE5D12-ABF8-2441-FC58-34EE62B63C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3025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9244A8-B336-30A2-EE80-CB0EB7C94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02B7B7F-C6DD-2DFE-061A-8A9A95C88A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Alt Bilgi Yer Tutucusu 3">
            <a:extLst>
              <a:ext uri="{FF2B5EF4-FFF2-40B4-BE49-F238E27FC236}">
                <a16:creationId xmlns:a16="http://schemas.microsoft.com/office/drawing/2014/main" id="{0EC200C3-D9D7-3321-B4D7-786D9201618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ayt Numarası Yer Tutucusu 4">
            <a:extLst>
              <a:ext uri="{FF2B5EF4-FFF2-40B4-BE49-F238E27FC236}">
                <a16:creationId xmlns:a16="http://schemas.microsoft.com/office/drawing/2014/main" id="{02156D8C-2E96-931B-275E-CF10F4ADC6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7053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542A616-8322-E3BE-5ABF-94DCB0CCD09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Alt Bilgi Yer Tutucusu 2">
            <a:extLst>
              <a:ext uri="{FF2B5EF4-FFF2-40B4-BE49-F238E27FC236}">
                <a16:creationId xmlns:a16="http://schemas.microsoft.com/office/drawing/2014/main" id="{A12948A7-5CBB-A3E9-80ED-C0AB650D678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ayt Numarası Yer Tutucusu 3">
            <a:extLst>
              <a:ext uri="{FF2B5EF4-FFF2-40B4-BE49-F238E27FC236}">
                <a16:creationId xmlns:a16="http://schemas.microsoft.com/office/drawing/2014/main" id="{98F075D8-7F03-61C8-6196-17C3191600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9588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33BAEA-3F0A-10C7-C1B6-FD68819608C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04DBD194-446E-3D5C-4160-F5EFFF15ED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3A93F1F-6568-2416-1121-ABDA5C7B95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7D19115-3903-FCDF-5437-2DCDEE3EF7B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Alt Bilgi Yer Tutucusu 5">
            <a:extLst>
              <a:ext uri="{FF2B5EF4-FFF2-40B4-BE49-F238E27FC236}">
                <a16:creationId xmlns:a16="http://schemas.microsoft.com/office/drawing/2014/main" id="{B4C051A3-96A0-0435-CF57-967EE2BF2C7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ayt Numarası Yer Tutucusu 6">
            <a:extLst>
              <a:ext uri="{FF2B5EF4-FFF2-40B4-BE49-F238E27FC236}">
                <a16:creationId xmlns:a16="http://schemas.microsoft.com/office/drawing/2014/main" id="{92E0722B-B99D-2543-7946-13C56F054C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6336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88050A1-6DDF-4680-B982-24E5460D9A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53DD8FB-9339-4F45-BAA0-28AC41CB8C8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16FCFDD-E1E9-467D-9590-762FCAE83D20}"/>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5" name="Alt Bilgi Yer Tutucusu 4">
            <a:extLst>
              <a:ext uri="{FF2B5EF4-FFF2-40B4-BE49-F238E27FC236}">
                <a16:creationId xmlns:a16="http://schemas.microsoft.com/office/drawing/2014/main" id="{1E6B5A05-311F-483E-A5F6-42B003DDFE7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5A432D8-030C-453E-9CF3-717C36B21F61}"/>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10258816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EA2B5F-0420-F25C-8A1C-AADED2DBE09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53A81DE-A28F-6E9B-6B19-B01203F2DA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E502A87-0C24-D971-31EC-532EB155B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153C74E-D526-8218-5C11-B2D8FA75780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Alt Bilgi Yer Tutucusu 5">
            <a:extLst>
              <a:ext uri="{FF2B5EF4-FFF2-40B4-BE49-F238E27FC236}">
                <a16:creationId xmlns:a16="http://schemas.microsoft.com/office/drawing/2014/main" id="{8B5C9A09-0BAE-779E-1FB9-B0C47DA3B69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ayt Numarası Yer Tutucusu 6">
            <a:extLst>
              <a:ext uri="{FF2B5EF4-FFF2-40B4-BE49-F238E27FC236}">
                <a16:creationId xmlns:a16="http://schemas.microsoft.com/office/drawing/2014/main" id="{732FDBFF-96A0-3BE0-CAFF-9477F40275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91473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2DA76D-A806-C050-11A7-DB72856C0FE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6A13938-B171-B9F0-B54B-D955EAEF3D9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9A0A6C0-DAD5-A939-1367-E97DCEA29D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Alt Bilgi Yer Tutucusu 4">
            <a:extLst>
              <a:ext uri="{FF2B5EF4-FFF2-40B4-BE49-F238E27FC236}">
                <a16:creationId xmlns:a16="http://schemas.microsoft.com/office/drawing/2014/main" id="{0B58EEEC-2AAD-A66F-DD20-AA6CBAA51D7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ayt Numarası Yer Tutucusu 5">
            <a:extLst>
              <a:ext uri="{FF2B5EF4-FFF2-40B4-BE49-F238E27FC236}">
                <a16:creationId xmlns:a16="http://schemas.microsoft.com/office/drawing/2014/main" id="{041BF234-C541-723E-0AFF-B57642331C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233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FC0849E-7CD3-A350-D0F8-33DCE54C2A9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1CD4F28-C70A-BF63-5A35-0034CE32112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6FB37B0-DB83-4686-97CA-768A0148E17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Alt Bilgi Yer Tutucusu 4">
            <a:extLst>
              <a:ext uri="{FF2B5EF4-FFF2-40B4-BE49-F238E27FC236}">
                <a16:creationId xmlns:a16="http://schemas.microsoft.com/office/drawing/2014/main" id="{BA803934-B2D6-C71A-F1E1-6EE7785276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ayt Numarası Yer Tutucusu 5">
            <a:extLst>
              <a:ext uri="{FF2B5EF4-FFF2-40B4-BE49-F238E27FC236}">
                <a16:creationId xmlns:a16="http://schemas.microsoft.com/office/drawing/2014/main" id="{D1D7E373-A69D-8994-749F-588DB8FABC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9765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AAF458-B23C-41DD-8C1F-A7A32C036DD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1327E95-29C5-490F-8B3D-55153DCFB5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66AF6D6-E5C2-48DC-84CE-E11C7F066DE7}"/>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5" name="Alt Bilgi Yer Tutucusu 4">
            <a:extLst>
              <a:ext uri="{FF2B5EF4-FFF2-40B4-BE49-F238E27FC236}">
                <a16:creationId xmlns:a16="http://schemas.microsoft.com/office/drawing/2014/main" id="{32BFF6CB-3304-4F91-BACB-B112D50117D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7EC7AA5-D04F-4C88-B59B-1AB55A4D9D25}"/>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789085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093B5A-99FA-4FBA-9D1E-715D10F88C6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24D3F-F75C-4C4F-8FBA-8DB443034C5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EF819FC-4677-433C-92DF-18EF949BA67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B0CF2EF-43CD-46D0-A332-BB097F2B7B7B}"/>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6" name="Alt Bilgi Yer Tutucusu 5">
            <a:extLst>
              <a:ext uri="{FF2B5EF4-FFF2-40B4-BE49-F238E27FC236}">
                <a16:creationId xmlns:a16="http://schemas.microsoft.com/office/drawing/2014/main" id="{55C2F5E9-0031-4B9E-B7A5-4D7E7B29E3F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8D3C2C1-891B-497C-8F5A-E46FC6C0AFED}"/>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1460539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235ADF-CFE5-49C9-AFED-170F261327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9131A73-0EE9-4D5B-8EC2-4793B2DE29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EB0F6E4-D3B6-4DE7-8F7C-7BB24BD51A4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0A9D2D7-FE1E-4700-8AF5-5912DA3A16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393E6E6-FB1B-4DE6-A726-93D579116B2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DA3F975-71E6-4FD5-BCA2-061AC52A4A3E}"/>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8" name="Alt Bilgi Yer Tutucusu 7">
            <a:extLst>
              <a:ext uri="{FF2B5EF4-FFF2-40B4-BE49-F238E27FC236}">
                <a16:creationId xmlns:a16="http://schemas.microsoft.com/office/drawing/2014/main" id="{9C8493F7-1D2C-4776-BD2E-431BCD5336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758BC2-E15D-4163-8A9D-421F091CE9A9}"/>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2236884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950092-15F4-4FC2-8DD4-0CBD333445C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DA87E95-D971-4A7F-86BE-915611A99B73}"/>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4" name="Alt Bilgi Yer Tutucusu 3">
            <a:extLst>
              <a:ext uri="{FF2B5EF4-FFF2-40B4-BE49-F238E27FC236}">
                <a16:creationId xmlns:a16="http://schemas.microsoft.com/office/drawing/2014/main" id="{9D347C28-C551-4D3E-8CEA-3B16BE00277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98E1D37-EDFC-42B0-A228-8E421D42E7C6}"/>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236677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CE2D71E-52BA-40CE-B801-F27E9EC0D3EA}"/>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3" name="Alt Bilgi Yer Tutucusu 2">
            <a:extLst>
              <a:ext uri="{FF2B5EF4-FFF2-40B4-BE49-F238E27FC236}">
                <a16:creationId xmlns:a16="http://schemas.microsoft.com/office/drawing/2014/main" id="{26737C3E-E534-42A5-86E9-CBEDA6B1501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9D59E19-DD1E-4337-AACF-10DFD8A1890C}"/>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1171685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32ABA4-09F3-48AA-A242-866B8DA6579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85D6BA1-A7F4-48ED-9310-EEBD08FB90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771F42D-01CD-42D9-B08D-3AC6E7E1FA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5887E55-630C-4539-A8EB-EF1ECE9E1E2B}"/>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6" name="Alt Bilgi Yer Tutucusu 5">
            <a:extLst>
              <a:ext uri="{FF2B5EF4-FFF2-40B4-BE49-F238E27FC236}">
                <a16:creationId xmlns:a16="http://schemas.microsoft.com/office/drawing/2014/main" id="{A6599F85-C113-48FF-B775-860C20BB5B3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E0EF4A-30A8-4658-A2D5-5A9A93807F6E}"/>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1291372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1F5D5B6-98B5-4084-B263-84167CAFCC9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6014F2C-AC3B-4CE5-ABEB-FD485F5F3C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8F9B293-BD2C-43DE-9B5A-765874A6CB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32A1427-948C-4F2E-BF1E-F6D3C07FF0D6}"/>
              </a:ext>
            </a:extLst>
          </p:cNvPr>
          <p:cNvSpPr>
            <a:spLocks noGrp="1"/>
          </p:cNvSpPr>
          <p:nvPr>
            <p:ph type="dt" sz="half" idx="10"/>
          </p:nvPr>
        </p:nvSpPr>
        <p:spPr/>
        <p:txBody>
          <a:bodyPr/>
          <a:lstStyle/>
          <a:p>
            <a:fld id="{3945CC38-3708-4330-8555-583D7737F8EF}" type="datetimeFigureOut">
              <a:rPr lang="tr-TR" smtClean="0"/>
              <a:t>24.07.2026</a:t>
            </a:fld>
            <a:endParaRPr lang="tr-TR"/>
          </a:p>
        </p:txBody>
      </p:sp>
      <p:sp>
        <p:nvSpPr>
          <p:cNvPr id="6" name="Alt Bilgi Yer Tutucusu 5">
            <a:extLst>
              <a:ext uri="{FF2B5EF4-FFF2-40B4-BE49-F238E27FC236}">
                <a16:creationId xmlns:a16="http://schemas.microsoft.com/office/drawing/2014/main" id="{2FB47569-F913-4904-B29A-8AF38F3ED0E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1507DF-EA58-436C-AB7E-E35B3178F185}"/>
              </a:ext>
            </a:extLst>
          </p:cNvPr>
          <p:cNvSpPr>
            <a:spLocks noGrp="1"/>
          </p:cNvSpPr>
          <p:nvPr>
            <p:ph type="sldNum" sz="quarter" idx="12"/>
          </p:nvPr>
        </p:nvSpPr>
        <p:spPr/>
        <p:txBody>
          <a:bodyPr/>
          <a:lstStyle/>
          <a:p>
            <a:fld id="{58E7C65F-008E-4094-8674-BC632BA4E7E4}" type="slidenum">
              <a:rPr lang="tr-TR" smtClean="0"/>
              <a:t>‹#›</a:t>
            </a:fld>
            <a:endParaRPr lang="tr-TR"/>
          </a:p>
        </p:txBody>
      </p:sp>
    </p:spTree>
    <p:extLst>
      <p:ext uri="{BB962C8B-B14F-4D97-AF65-F5344CB8AC3E}">
        <p14:creationId xmlns:p14="http://schemas.microsoft.com/office/powerpoint/2010/main" val="4097502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8709A5A-A964-45FE-A4A6-E72EE0D485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D504995-F403-4611-A27C-75214F5AB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87DCFDD-0912-4874-A02D-E73CF32139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5CC38-3708-4330-8555-583D7737F8EF}" type="datetimeFigureOut">
              <a:rPr lang="tr-TR" smtClean="0"/>
              <a:t>24.07.2026</a:t>
            </a:fld>
            <a:endParaRPr lang="tr-TR"/>
          </a:p>
        </p:txBody>
      </p:sp>
      <p:sp>
        <p:nvSpPr>
          <p:cNvPr id="5" name="Alt Bilgi Yer Tutucusu 4">
            <a:extLst>
              <a:ext uri="{FF2B5EF4-FFF2-40B4-BE49-F238E27FC236}">
                <a16:creationId xmlns:a16="http://schemas.microsoft.com/office/drawing/2014/main" id="{C22ED890-B7FB-4213-9248-86D50923CE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90B3ED5-9415-4B75-9308-192D025CEF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7C65F-008E-4094-8674-BC632BA4E7E4}" type="slidenum">
              <a:rPr lang="tr-TR" smtClean="0"/>
              <a:t>‹#›</a:t>
            </a:fld>
            <a:endParaRPr lang="tr-TR"/>
          </a:p>
        </p:txBody>
      </p:sp>
    </p:spTree>
    <p:extLst>
      <p:ext uri="{BB962C8B-B14F-4D97-AF65-F5344CB8AC3E}">
        <p14:creationId xmlns:p14="http://schemas.microsoft.com/office/powerpoint/2010/main" val="797675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EBDF7A7-7353-2D23-B480-80049572BB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4B7C7FD-516A-AA82-EEC5-3E46A91E4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20D176C-2F04-CB77-674C-E57CE31FFA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A553B2C-0401-DC4D-A98F-98219CACD092}"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24.07.2026</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Alt Bilgi Yer Tutucusu 4">
            <a:extLst>
              <a:ext uri="{FF2B5EF4-FFF2-40B4-BE49-F238E27FC236}">
                <a16:creationId xmlns:a16="http://schemas.microsoft.com/office/drawing/2014/main" id="{599BE376-381E-E540-ED90-A640FEDE93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ayt Numarası Yer Tutucusu 5">
            <a:extLst>
              <a:ext uri="{FF2B5EF4-FFF2-40B4-BE49-F238E27FC236}">
                <a16:creationId xmlns:a16="http://schemas.microsoft.com/office/drawing/2014/main" id="{BC2508BB-2316-045A-EEEB-25F02A43C3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3229AE-585C-3545-A772-2EB522DABBD0}"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477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hyperlink" Target="https://avesis.yildiz.edu.tr/" TargetMode="External"/><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https://avesis.yildiz.edu.tr/" TargetMode="External"/><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hyperlink" Target="https://avesis.yildiz.edu.tr/" TargetMode="External"/><Relationship Id="rId4" Type="http://schemas.openxmlformats.org/officeDocument/2006/relationships/image" Target="../media/image42.png"/><Relationship Id="rId9" Type="http://schemas.openxmlformats.org/officeDocument/2006/relationships/image" Target="../media/image46.jpeg"/></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emf"/><Relationship Id="rId7"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jpeg"/></Relationships>
</file>

<file path=ppt/slides/_rels/slide1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emf"/><Relationship Id="rId7"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 Id="rId9"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hyperlink" Target="http://bologna2024.yildiz.edu.tr/index.php?r=program/view&amp;id=163&amp;aid=26" TargetMode="External"/><Relationship Id="rId4" Type="http://schemas.openxmlformats.org/officeDocument/2006/relationships/hyperlink" Target="http://bologna2024.yildiz.edu.tr/index.php?r=program/view&amp;id=147&amp;aid=26"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yildiz.edu.tr/" TargetMode="External"/><Relationship Id="rId5" Type="http://schemas.openxmlformats.org/officeDocument/2006/relationships/hyperlink" Target="http://www.ogi.yildiz.edu.tr/" TargetMode="External"/><Relationship Id="rId4" Type="http://schemas.openxmlformats.org/officeDocument/2006/relationships/hyperlink" Target="http://www.bioeng.yildiz.edu.t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4.emf"/></Relationships>
</file>

<file path=ppt/slides/_rels/slide3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8.jpeg"/><Relationship Id="rId4" Type="http://schemas.openxmlformats.org/officeDocument/2006/relationships/image" Target="../media/image77.jpeg"/></Relationships>
</file>

<file path=ppt/slides/_rels/slide37.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hyperlink" Target="http://www.bioeng.yildiz.edu.tr/" TargetMode="External"/><Relationship Id="rId7" Type="http://schemas.openxmlformats.org/officeDocument/2006/relationships/hyperlink" Target="https://www.linkedin.com/in/yt&#252;-biyom&#252;hendislik/"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twitter.com/YTUBiyomuh" TargetMode="External"/><Relationship Id="rId5" Type="http://schemas.openxmlformats.org/officeDocument/2006/relationships/hyperlink" Target="https://www.instagram.com/ytubiyomuh/" TargetMode="External"/><Relationship Id="rId4" Type="http://schemas.openxmlformats.org/officeDocument/2006/relationships/hyperlink" Target="mailto:bioeng@yildiz.edu.tr"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5.jpe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hyperlink" Target="https://avesis.yildiz.edu.tr/" TargetMode="External"/><Relationship Id="rId4" Type="http://schemas.openxmlformats.org/officeDocument/2006/relationships/image" Target="../media/image4.emf"/><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BB3EFE69-7794-4078-8D46-99DFD062F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0" cy="6857999"/>
          </a:xfrm>
          <a:prstGeom prst="rect">
            <a:avLst/>
          </a:prstGeom>
        </p:spPr>
      </p:pic>
      <p:pic>
        <p:nvPicPr>
          <p:cNvPr id="7" name="Resim 6">
            <a:extLst>
              <a:ext uri="{FF2B5EF4-FFF2-40B4-BE49-F238E27FC236}">
                <a16:creationId xmlns:a16="http://schemas.microsoft.com/office/drawing/2014/main" id="{7E5D1185-489F-44D6-9DAF-6E0CE50CB3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1727"/>
            <a:ext cx="4348274" cy="6234545"/>
          </a:xfrm>
          <a:prstGeom prst="rect">
            <a:avLst/>
          </a:prstGeom>
        </p:spPr>
      </p:pic>
      <p:grpSp>
        <p:nvGrpSpPr>
          <p:cNvPr id="13" name="Grup 12"/>
          <p:cNvGrpSpPr/>
          <p:nvPr/>
        </p:nvGrpSpPr>
        <p:grpSpPr>
          <a:xfrm>
            <a:off x="7524504" y="495179"/>
            <a:ext cx="4886940" cy="6362820"/>
            <a:chOff x="7498796" y="183452"/>
            <a:chExt cx="4886940" cy="6362820"/>
          </a:xfrm>
        </p:grpSpPr>
        <p:pic>
          <p:nvPicPr>
            <p:cNvPr id="1026" name="Picture 2" descr="Kimya Metalurji Fakültesi Dekanlığı | Mapio.net"/>
            <p:cNvPicPr>
              <a:picLocks noChangeAspect="1" noChangeArrowheads="1"/>
            </p:cNvPicPr>
            <p:nvPr/>
          </p:nvPicPr>
          <p:blipFill rotWithShape="1">
            <a:blip r:embed="rId4">
              <a:extLst>
                <a:ext uri="{28A0092B-C50C-407E-A947-70E740481C1C}">
                  <a14:useLocalDpi xmlns:a14="http://schemas.microsoft.com/office/drawing/2010/main" val="0"/>
                </a:ext>
              </a:extLst>
            </a:blip>
            <a:srcRect l="21109" r="28132"/>
            <a:stretch/>
          </p:blipFill>
          <p:spPr bwMode="auto">
            <a:xfrm>
              <a:off x="7792338" y="192897"/>
              <a:ext cx="4299857" cy="6353375"/>
            </a:xfrm>
            <a:prstGeom prst="rect">
              <a:avLst/>
            </a:prstGeom>
            <a:solidFill>
              <a:schemeClr val="bg1"/>
            </a:solidFill>
            <a:ln>
              <a:noFill/>
            </a:ln>
          </p:spPr>
        </p:pic>
        <p:sp>
          <p:nvSpPr>
            <p:cNvPr id="6" name="Dik Üçgen 5"/>
            <p:cNvSpPr/>
            <p:nvPr/>
          </p:nvSpPr>
          <p:spPr>
            <a:xfrm rot="5400000">
              <a:off x="8172722" y="-490474"/>
              <a:ext cx="3245548" cy="4593399"/>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k Üçgen 13"/>
            <p:cNvSpPr/>
            <p:nvPr/>
          </p:nvSpPr>
          <p:spPr>
            <a:xfrm rot="5400000" flipH="1">
              <a:off x="8399225" y="2559760"/>
              <a:ext cx="3379623" cy="4593399"/>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Dikdörtgen 14">
            <a:extLst>
              <a:ext uri="{FF2B5EF4-FFF2-40B4-BE49-F238E27FC236}">
                <a16:creationId xmlns:a16="http://schemas.microsoft.com/office/drawing/2014/main" id="{7E2ABF82-E9A0-4361-854E-86A61DA13D01}"/>
              </a:ext>
            </a:extLst>
          </p:cNvPr>
          <p:cNvSpPr/>
          <p:nvPr/>
        </p:nvSpPr>
        <p:spPr>
          <a:xfrm>
            <a:off x="2048263" y="879736"/>
            <a:ext cx="7367723" cy="2554545"/>
          </a:xfrm>
          <a:prstGeom prst="rect">
            <a:avLst/>
          </a:prstGeom>
        </p:spPr>
        <p:txBody>
          <a:bodyPr wrap="none">
            <a:spAutoFit/>
          </a:bodyPr>
          <a:lstStyle/>
          <a:p>
            <a:pPr algn="ctr"/>
            <a:r>
              <a:rPr lang="tr-TR" sz="3200" dirty="0">
                <a:solidFill>
                  <a:srgbClr val="00205C"/>
                </a:solidFill>
                <a:latin typeface="Gotham Book" panose="02000604040000020004" pitchFamily="50" charset="0"/>
              </a:rPr>
              <a:t>FACULTY OF CHEMICAL-METALLURGICAL</a:t>
            </a:r>
          </a:p>
          <a:p>
            <a:pPr algn="ctr"/>
            <a:r>
              <a:rPr lang="tr-TR" sz="3200" dirty="0">
                <a:solidFill>
                  <a:srgbClr val="FFC000"/>
                </a:solidFill>
                <a:effectLst>
                  <a:outerShdw blurRad="38100" dist="38100" dir="2700000" algn="tl">
                    <a:srgbClr val="000000">
                      <a:alpha val="43137"/>
                    </a:srgbClr>
                  </a:outerShdw>
                </a:effectLst>
                <a:latin typeface="Lucida Fax" panose="02060602050505020204" pitchFamily="18" charset="0"/>
              </a:rPr>
              <a:t>DEPARTMENT OF BIOENGINEERING</a:t>
            </a:r>
          </a:p>
          <a:p>
            <a:pPr algn="ctr"/>
            <a:br>
              <a:rPr lang="tr-TR" sz="3200" dirty="0">
                <a:solidFill>
                  <a:srgbClr val="FFC000"/>
                </a:solidFill>
                <a:effectLst>
                  <a:outerShdw blurRad="38100" dist="38100" dir="2700000" algn="tl">
                    <a:srgbClr val="000000">
                      <a:alpha val="43137"/>
                    </a:srgbClr>
                  </a:outerShdw>
                </a:effectLst>
                <a:latin typeface="Lucida Fax" panose="02060602050505020204" pitchFamily="18" charset="0"/>
              </a:rPr>
            </a:br>
            <a:br>
              <a:rPr lang="tr-TR" sz="3200" dirty="0">
                <a:solidFill>
                  <a:srgbClr val="FFC000"/>
                </a:solidFill>
                <a:effectLst>
                  <a:outerShdw blurRad="38100" dist="38100" dir="2700000" algn="tl">
                    <a:srgbClr val="000000">
                      <a:alpha val="43137"/>
                    </a:srgbClr>
                  </a:outerShdw>
                </a:effectLst>
                <a:latin typeface="Lucida Fax" panose="02060602050505020204" pitchFamily="18" charset="0"/>
              </a:rPr>
            </a:br>
            <a:endParaRPr lang="tr-TR" sz="3200" dirty="0">
              <a:solidFill>
                <a:srgbClr val="FFC000"/>
              </a:solidFill>
              <a:effectLst>
                <a:outerShdw blurRad="38100" dist="38100" dir="2700000" algn="tl">
                  <a:srgbClr val="000000">
                    <a:alpha val="43137"/>
                  </a:srgbClr>
                </a:outerShdw>
              </a:effectLst>
              <a:latin typeface="Lucida Fax" panose="02060602050505020204" pitchFamily="18" charset="0"/>
            </a:endParaRPr>
          </a:p>
        </p:txBody>
      </p:sp>
      <p:pic>
        <p:nvPicPr>
          <p:cNvPr id="2" name="Resim 1">
            <a:extLst>
              <a:ext uri="{FF2B5EF4-FFF2-40B4-BE49-F238E27FC236}">
                <a16:creationId xmlns:a16="http://schemas.microsoft.com/office/drawing/2014/main" id="{736B3FB8-DB72-64EC-F42F-2BC557FB1A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1887" y="2415546"/>
            <a:ext cx="1922545" cy="1922545"/>
          </a:xfrm>
          <a:prstGeom prst="rect">
            <a:avLst/>
          </a:prstGeom>
        </p:spPr>
      </p:pic>
    </p:spTree>
    <p:extLst>
      <p:ext uri="{BB962C8B-B14F-4D97-AF65-F5344CB8AC3E}">
        <p14:creationId xmlns:p14="http://schemas.microsoft.com/office/powerpoint/2010/main" val="21012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750"/>
                                        <p:tgtEl>
                                          <p:spTgt spid="5"/>
                                        </p:tgtEl>
                                      </p:cBhvr>
                                    </p:animEffect>
                                  </p:childTnLst>
                                </p:cTn>
                              </p:par>
                              <p:par>
                                <p:cTn id="8" presetID="22" presetClass="entr" presetSubtype="8" fill="hold" nodeType="withEffect">
                                  <p:stCondLst>
                                    <p:cond delay="15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E92BB497-9BC6-65E3-0C4B-D86C593635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72"/>
            <a:ext cx="1242035" cy="1242035"/>
          </a:xfrm>
          <a:prstGeom prst="rect">
            <a:avLst/>
          </a:prstGeom>
        </p:spPr>
      </p:pic>
      <p:sp>
        <p:nvSpPr>
          <p:cNvPr id="6" name="Dikdörtgen 5">
            <a:extLst>
              <a:ext uri="{FF2B5EF4-FFF2-40B4-BE49-F238E27FC236}">
                <a16:creationId xmlns:a16="http://schemas.microsoft.com/office/drawing/2014/main" id="{D61D62CD-3A1F-0B53-9755-FE68FFBF9A45}"/>
              </a:ext>
            </a:extLst>
          </p:cNvPr>
          <p:cNvSpPr/>
          <p:nvPr/>
        </p:nvSpPr>
        <p:spPr>
          <a:xfrm>
            <a:off x="1242035" y="439262"/>
            <a:ext cx="3351174" cy="477054"/>
          </a:xfrm>
          <a:prstGeom prst="rect">
            <a:avLst/>
          </a:prstGeom>
        </p:spPr>
        <p:txBody>
          <a:bodyPr wrap="none">
            <a:spAutoFit/>
          </a:bodyPr>
          <a:lstStyle/>
          <a:p>
            <a:pPr>
              <a:lnSpc>
                <a:spcPts val="3000"/>
              </a:lnSpc>
            </a:pPr>
            <a:r>
              <a:rPr lang="tr-TR" sz="2800" b="1" dirty="0">
                <a:solidFill>
                  <a:srgbClr val="00205C"/>
                </a:solidFill>
                <a:latin typeface="Arial"/>
                <a:ea typeface="Arial"/>
                <a:cs typeface="Arial"/>
                <a:sym typeface="Arial"/>
              </a:rPr>
              <a:t>ACADEMIC STAFF</a:t>
            </a:r>
            <a:endParaRPr lang="tr-TR" sz="2800" dirty="0"/>
          </a:p>
        </p:txBody>
      </p:sp>
      <p:sp>
        <p:nvSpPr>
          <p:cNvPr id="9" name="Metin kutusu 8">
            <a:extLst>
              <a:ext uri="{FF2B5EF4-FFF2-40B4-BE49-F238E27FC236}">
                <a16:creationId xmlns:a16="http://schemas.microsoft.com/office/drawing/2014/main" id="{DE69B828-372C-12E2-DE25-65A5EF43167D}"/>
              </a:ext>
            </a:extLst>
          </p:cNvPr>
          <p:cNvSpPr txBox="1"/>
          <p:nvPr/>
        </p:nvSpPr>
        <p:spPr>
          <a:xfrm>
            <a:off x="1118914" y="3626917"/>
            <a:ext cx="3487508"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Serap ACAR</a:t>
            </a:r>
          </a:p>
        </p:txBody>
      </p:sp>
      <p:sp>
        <p:nvSpPr>
          <p:cNvPr id="10" name="Metin kutusu 9">
            <a:extLst>
              <a:ext uri="{FF2B5EF4-FFF2-40B4-BE49-F238E27FC236}">
                <a16:creationId xmlns:a16="http://schemas.microsoft.com/office/drawing/2014/main" id="{05BBD95A-9380-AAE8-9219-DC29CCECC0A3}"/>
              </a:ext>
            </a:extLst>
          </p:cNvPr>
          <p:cNvSpPr txBox="1"/>
          <p:nvPr/>
        </p:nvSpPr>
        <p:spPr>
          <a:xfrm>
            <a:off x="4199467" y="3626917"/>
            <a:ext cx="3364387"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Ayhan BİNGÖLBALİ</a:t>
            </a:r>
          </a:p>
        </p:txBody>
      </p:sp>
      <p:sp>
        <p:nvSpPr>
          <p:cNvPr id="11" name="Metin kutusu 10">
            <a:extLst>
              <a:ext uri="{FF2B5EF4-FFF2-40B4-BE49-F238E27FC236}">
                <a16:creationId xmlns:a16="http://schemas.microsoft.com/office/drawing/2014/main" id="{4D7E4FCD-31B7-BD6F-3563-A02988690792}"/>
              </a:ext>
            </a:extLst>
          </p:cNvPr>
          <p:cNvSpPr txBox="1"/>
          <p:nvPr/>
        </p:nvSpPr>
        <p:spPr>
          <a:xfrm>
            <a:off x="8344372" y="3509731"/>
            <a:ext cx="3364387"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Rabia ÇAKIR</a:t>
            </a:r>
          </a:p>
        </p:txBody>
      </p:sp>
      <p:sp>
        <p:nvSpPr>
          <p:cNvPr id="12" name="Metin kutusu 11">
            <a:extLst>
              <a:ext uri="{FF2B5EF4-FFF2-40B4-BE49-F238E27FC236}">
                <a16:creationId xmlns:a16="http://schemas.microsoft.com/office/drawing/2014/main" id="{51FB7875-96AC-6B9A-CE9C-5EA97B05C4F6}"/>
              </a:ext>
            </a:extLst>
          </p:cNvPr>
          <p:cNvSpPr txBox="1"/>
          <p:nvPr/>
        </p:nvSpPr>
        <p:spPr>
          <a:xfrm>
            <a:off x="621017" y="6234072"/>
            <a:ext cx="3789880"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Cem Bülent ÜSTÜNDAĞ</a:t>
            </a:r>
          </a:p>
        </p:txBody>
      </p:sp>
      <p:pic>
        <p:nvPicPr>
          <p:cNvPr id="4098" name="Picture 2">
            <a:extLst>
              <a:ext uri="{FF2B5EF4-FFF2-40B4-BE49-F238E27FC236}">
                <a16:creationId xmlns:a16="http://schemas.microsoft.com/office/drawing/2014/main" id="{AE5E64D0-4BF0-C6CF-E31A-AE3BEDC9E7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453" y="1414855"/>
            <a:ext cx="1573854" cy="200928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3B81D662-BDF0-199B-0348-AF0EA8B3EA3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255" t="6940" r="13848" b="3803"/>
          <a:stretch/>
        </p:blipFill>
        <p:spPr bwMode="auto">
          <a:xfrm>
            <a:off x="5058255" y="1509729"/>
            <a:ext cx="1573854" cy="200000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79D8708-1E35-2B17-A6E3-FC3C30179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25057" y="1298807"/>
            <a:ext cx="1928528" cy="200928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BCB19443-3D7B-2D30-7D08-650ECE390B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5441" y="4221718"/>
            <a:ext cx="1719866" cy="1845305"/>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DE69B828-372C-12E2-DE25-65A5EF43167D}"/>
              </a:ext>
            </a:extLst>
          </p:cNvPr>
          <p:cNvSpPr txBox="1"/>
          <p:nvPr/>
        </p:nvSpPr>
        <p:spPr>
          <a:xfrm>
            <a:off x="4410897" y="6220332"/>
            <a:ext cx="3487508"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Mehmet Murat ÖZMEN</a:t>
            </a:r>
          </a:p>
        </p:txBody>
      </p:sp>
      <p:pic>
        <p:nvPicPr>
          <p:cNvPr id="14" name="Picture 4" descr="YTÜ BİYOMÜHENDİSLİK BÖLÜMÜ">
            <a:extLst>
              <a:ext uri="{FF2B5EF4-FFF2-40B4-BE49-F238E27FC236}">
                <a16:creationId xmlns:a16="http://schemas.microsoft.com/office/drawing/2014/main" id="{75DDBC80-3471-F68A-422D-87FE1E4488D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9746"/>
          <a:stretch/>
        </p:blipFill>
        <p:spPr bwMode="auto">
          <a:xfrm>
            <a:off x="5183461" y="4224637"/>
            <a:ext cx="1561037" cy="1889861"/>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D8DA5BE7-1234-64B1-309A-C09A07D1CDB2}"/>
              </a:ext>
            </a:extLst>
          </p:cNvPr>
          <p:cNvSpPr/>
          <p:nvPr/>
        </p:nvSpPr>
        <p:spPr>
          <a:xfrm>
            <a:off x="5963980" y="248606"/>
            <a:ext cx="6096000" cy="954107"/>
          </a:xfrm>
          <a:prstGeom prst="rect">
            <a:avLst/>
          </a:prstGeom>
          <a:ln w="38100">
            <a:solidFill>
              <a:srgbClr val="C00000"/>
            </a:solidFill>
          </a:ln>
        </p:spPr>
        <p:txBody>
          <a:bodyPr>
            <a:spAutoFit/>
          </a:bodyPr>
          <a:lstStyle/>
          <a:p>
            <a:pPr algn="ctr"/>
            <a:r>
              <a:rPr lang="tr-TR" sz="2000" dirty="0">
                <a:hlinkClick r:id="rId8"/>
              </a:rPr>
              <a:t>https://avesis.yildiz.edu.tr/</a:t>
            </a:r>
            <a:endParaRPr lang="tr-TR" sz="2000" dirty="0"/>
          </a:p>
          <a:p>
            <a:pPr algn="ctr"/>
            <a:r>
              <a:rPr lang="tr-TR" dirty="0"/>
              <a:t>(</a:t>
            </a:r>
            <a:r>
              <a:rPr lang="tr-TR" dirty="0" err="1"/>
              <a:t>To</a:t>
            </a:r>
            <a:r>
              <a:rPr lang="tr-TR" dirty="0"/>
              <a:t> Access Information </a:t>
            </a:r>
            <a:r>
              <a:rPr lang="tr-TR" dirty="0" err="1"/>
              <a:t>About</a:t>
            </a:r>
            <a:r>
              <a:rPr lang="tr-TR" dirty="0"/>
              <a:t> </a:t>
            </a:r>
            <a:r>
              <a:rPr lang="tr-TR" dirty="0" err="1"/>
              <a:t>Our</a:t>
            </a:r>
            <a:r>
              <a:rPr lang="tr-TR" dirty="0"/>
              <a:t> </a:t>
            </a:r>
            <a:r>
              <a:rPr lang="tr-TR" dirty="0" err="1"/>
              <a:t>Faculty</a:t>
            </a:r>
            <a:r>
              <a:rPr lang="tr-TR" dirty="0"/>
              <a:t> </a:t>
            </a:r>
            <a:r>
              <a:rPr lang="tr-TR" dirty="0" err="1"/>
              <a:t>Members</a:t>
            </a:r>
            <a:r>
              <a:rPr lang="tr-TR" dirty="0"/>
              <a:t> </a:t>
            </a:r>
            <a:r>
              <a:rPr lang="tr-TR" dirty="0" err="1"/>
              <a:t>and</a:t>
            </a:r>
            <a:r>
              <a:rPr lang="tr-TR" dirty="0"/>
              <a:t> Course </a:t>
            </a:r>
            <a:r>
              <a:rPr lang="tr-TR" dirty="0" err="1"/>
              <a:t>Materials</a:t>
            </a:r>
            <a:r>
              <a:rPr lang="tr-TR" dirty="0"/>
              <a:t>)</a:t>
            </a:r>
          </a:p>
        </p:txBody>
      </p:sp>
      <p:sp>
        <p:nvSpPr>
          <p:cNvPr id="15" name="Metin kutusu 14">
            <a:extLst>
              <a:ext uri="{FF2B5EF4-FFF2-40B4-BE49-F238E27FC236}">
                <a16:creationId xmlns:a16="http://schemas.microsoft.com/office/drawing/2014/main" id="{75D579F9-F898-455B-9DA9-E6471C2EA6D5}"/>
              </a:ext>
            </a:extLst>
          </p:cNvPr>
          <p:cNvSpPr txBox="1"/>
          <p:nvPr/>
        </p:nvSpPr>
        <p:spPr>
          <a:xfrm>
            <a:off x="8041390" y="6220332"/>
            <a:ext cx="2803500"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Yasemin KILINÇ</a:t>
            </a:r>
          </a:p>
        </p:txBody>
      </p:sp>
      <p:pic>
        <p:nvPicPr>
          <p:cNvPr id="16" name="Picture 14">
            <a:extLst>
              <a:ext uri="{FF2B5EF4-FFF2-40B4-BE49-F238E27FC236}">
                <a16:creationId xmlns:a16="http://schemas.microsoft.com/office/drawing/2014/main" id="{6BB79453-E172-4545-B93A-998356CFD1C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68668" y="4116102"/>
            <a:ext cx="1748945" cy="1889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426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E92BB497-9BC6-65E3-0C4B-D86C593635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72"/>
            <a:ext cx="1242035" cy="1242035"/>
          </a:xfrm>
          <a:prstGeom prst="rect">
            <a:avLst/>
          </a:prstGeom>
        </p:spPr>
      </p:pic>
      <p:sp>
        <p:nvSpPr>
          <p:cNvPr id="6" name="Dikdörtgen 5">
            <a:extLst>
              <a:ext uri="{FF2B5EF4-FFF2-40B4-BE49-F238E27FC236}">
                <a16:creationId xmlns:a16="http://schemas.microsoft.com/office/drawing/2014/main" id="{D61D62CD-3A1F-0B53-9755-FE68FFBF9A45}"/>
              </a:ext>
            </a:extLst>
          </p:cNvPr>
          <p:cNvSpPr/>
          <p:nvPr/>
        </p:nvSpPr>
        <p:spPr>
          <a:xfrm>
            <a:off x="1242035" y="439262"/>
            <a:ext cx="3351174" cy="477054"/>
          </a:xfrm>
          <a:prstGeom prst="rect">
            <a:avLst/>
          </a:prstGeom>
        </p:spPr>
        <p:txBody>
          <a:bodyPr wrap="none">
            <a:spAutoFit/>
          </a:bodyPr>
          <a:lstStyle/>
          <a:p>
            <a:pPr>
              <a:lnSpc>
                <a:spcPts val="3000"/>
              </a:lnSpc>
            </a:pPr>
            <a:r>
              <a:rPr lang="tr-TR" sz="2800" b="1" dirty="0">
                <a:solidFill>
                  <a:srgbClr val="00205C"/>
                </a:solidFill>
                <a:latin typeface="Arial"/>
                <a:ea typeface="Arial"/>
                <a:cs typeface="Arial"/>
                <a:sym typeface="Arial"/>
              </a:rPr>
              <a:t>ACADEMIC STAFF</a:t>
            </a:r>
            <a:endParaRPr lang="tr-TR" sz="2800" dirty="0"/>
          </a:p>
        </p:txBody>
      </p:sp>
      <p:pic>
        <p:nvPicPr>
          <p:cNvPr id="6150" name="Picture 6">
            <a:extLst>
              <a:ext uri="{FF2B5EF4-FFF2-40B4-BE49-F238E27FC236}">
                <a16:creationId xmlns:a16="http://schemas.microsoft.com/office/drawing/2014/main" id="{22847AC6-4237-4227-31DF-29AEF955F9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477" y="4235242"/>
            <a:ext cx="1561037" cy="1994391"/>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ED9B3EA1-F01A-3F77-6E2B-E50075A1FEF5}"/>
              </a:ext>
            </a:extLst>
          </p:cNvPr>
          <p:cNvSpPr txBox="1"/>
          <p:nvPr/>
        </p:nvSpPr>
        <p:spPr>
          <a:xfrm>
            <a:off x="6372834" y="6364099"/>
            <a:ext cx="2500427"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Doç. Dr. Azade ATTAR</a:t>
            </a:r>
          </a:p>
        </p:txBody>
      </p:sp>
      <p:pic>
        <p:nvPicPr>
          <p:cNvPr id="6152" name="Picture 8">
            <a:extLst>
              <a:ext uri="{FF2B5EF4-FFF2-40B4-BE49-F238E27FC236}">
                <a16:creationId xmlns:a16="http://schemas.microsoft.com/office/drawing/2014/main" id="{18488E8A-86D3-688D-B5CA-B0499E051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6152" y="1539139"/>
            <a:ext cx="1611281" cy="1889861"/>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00DC8302-530F-B57F-AD27-1ACECD78CCC0}"/>
              </a:ext>
            </a:extLst>
          </p:cNvPr>
          <p:cNvSpPr txBox="1"/>
          <p:nvPr/>
        </p:nvSpPr>
        <p:spPr>
          <a:xfrm>
            <a:off x="2461038" y="3604646"/>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Doç. Dr. Özlem DOĞAN AYDENİZ</a:t>
            </a:r>
          </a:p>
        </p:txBody>
      </p:sp>
      <p:pic>
        <p:nvPicPr>
          <p:cNvPr id="6156" name="Picture 12">
            <a:extLst>
              <a:ext uri="{FF2B5EF4-FFF2-40B4-BE49-F238E27FC236}">
                <a16:creationId xmlns:a16="http://schemas.microsoft.com/office/drawing/2014/main" id="{96D3E6F3-C2C6-DE24-E4B2-BDB19319B2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8434" y="4275538"/>
            <a:ext cx="1608568" cy="1994391"/>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63067790-F442-F056-3701-BDD0381970A7}"/>
              </a:ext>
            </a:extLst>
          </p:cNvPr>
          <p:cNvSpPr txBox="1"/>
          <p:nvPr/>
        </p:nvSpPr>
        <p:spPr>
          <a:xfrm>
            <a:off x="2405691" y="6404395"/>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Doç. Dr. Emrah Şefik ABAMOR</a:t>
            </a:r>
          </a:p>
        </p:txBody>
      </p:sp>
      <p:sp>
        <p:nvSpPr>
          <p:cNvPr id="8" name="Metin kutusu 7">
            <a:extLst>
              <a:ext uri="{FF2B5EF4-FFF2-40B4-BE49-F238E27FC236}">
                <a16:creationId xmlns:a16="http://schemas.microsoft.com/office/drawing/2014/main" id="{0B6F683A-58F1-897E-3E08-316008105F38}"/>
              </a:ext>
            </a:extLst>
          </p:cNvPr>
          <p:cNvSpPr txBox="1"/>
          <p:nvPr/>
        </p:nvSpPr>
        <p:spPr>
          <a:xfrm>
            <a:off x="6239140" y="3598740"/>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Doç. Dr. Murat TOPUZOĞULLARI</a:t>
            </a:r>
          </a:p>
        </p:txBody>
      </p:sp>
      <p:pic>
        <p:nvPicPr>
          <p:cNvPr id="6160" name="Picture 16">
            <a:extLst>
              <a:ext uri="{FF2B5EF4-FFF2-40B4-BE49-F238E27FC236}">
                <a16:creationId xmlns:a16="http://schemas.microsoft.com/office/drawing/2014/main" id="{B3CF0A20-987C-3E90-6666-36FE14EAB1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3100" y="1469883"/>
            <a:ext cx="1748945" cy="1987073"/>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4851E1B2-9E2F-269B-7045-E1885C956161}"/>
              </a:ext>
            </a:extLst>
          </p:cNvPr>
          <p:cNvSpPr/>
          <p:nvPr/>
        </p:nvSpPr>
        <p:spPr>
          <a:xfrm>
            <a:off x="5963980" y="248606"/>
            <a:ext cx="6096000" cy="954107"/>
          </a:xfrm>
          <a:prstGeom prst="rect">
            <a:avLst/>
          </a:prstGeom>
          <a:ln w="38100">
            <a:solidFill>
              <a:srgbClr val="C00000"/>
            </a:solidFill>
          </a:ln>
        </p:spPr>
        <p:txBody>
          <a:bodyPr>
            <a:spAutoFit/>
          </a:bodyPr>
          <a:lstStyle/>
          <a:p>
            <a:pPr algn="ctr"/>
            <a:r>
              <a:rPr lang="tr-TR" sz="2000" dirty="0">
                <a:hlinkClick r:id="rId7"/>
              </a:rPr>
              <a:t>https://avesis.yildiz.edu.tr/</a:t>
            </a:r>
            <a:endParaRPr lang="tr-TR" sz="2000" dirty="0"/>
          </a:p>
          <a:p>
            <a:pPr algn="ctr"/>
            <a:r>
              <a:rPr lang="tr-TR" dirty="0"/>
              <a:t>(</a:t>
            </a:r>
            <a:r>
              <a:rPr lang="tr-TR" dirty="0" err="1"/>
              <a:t>To</a:t>
            </a:r>
            <a:r>
              <a:rPr lang="tr-TR" dirty="0"/>
              <a:t> Access Information </a:t>
            </a:r>
            <a:r>
              <a:rPr lang="tr-TR" dirty="0" err="1"/>
              <a:t>About</a:t>
            </a:r>
            <a:r>
              <a:rPr lang="tr-TR" dirty="0"/>
              <a:t> </a:t>
            </a:r>
            <a:r>
              <a:rPr lang="tr-TR" dirty="0" err="1"/>
              <a:t>Our</a:t>
            </a:r>
            <a:r>
              <a:rPr lang="tr-TR" dirty="0"/>
              <a:t> </a:t>
            </a:r>
            <a:r>
              <a:rPr lang="tr-TR" dirty="0" err="1"/>
              <a:t>Faculty</a:t>
            </a:r>
            <a:r>
              <a:rPr lang="tr-TR" dirty="0"/>
              <a:t> </a:t>
            </a:r>
            <a:r>
              <a:rPr lang="tr-TR" dirty="0" err="1"/>
              <a:t>Members</a:t>
            </a:r>
            <a:r>
              <a:rPr lang="tr-TR" dirty="0"/>
              <a:t> </a:t>
            </a:r>
            <a:r>
              <a:rPr lang="tr-TR" dirty="0" err="1"/>
              <a:t>and</a:t>
            </a:r>
            <a:r>
              <a:rPr lang="tr-TR" dirty="0"/>
              <a:t> Course </a:t>
            </a:r>
            <a:r>
              <a:rPr lang="tr-TR" dirty="0" err="1"/>
              <a:t>Materials</a:t>
            </a:r>
            <a:r>
              <a:rPr lang="tr-TR" dirty="0"/>
              <a:t>)</a:t>
            </a:r>
          </a:p>
        </p:txBody>
      </p:sp>
    </p:spTree>
    <p:extLst>
      <p:ext uri="{BB962C8B-B14F-4D97-AF65-F5344CB8AC3E}">
        <p14:creationId xmlns:p14="http://schemas.microsoft.com/office/powerpoint/2010/main" val="1524109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E92BB497-9BC6-65E3-0C4B-D86C593635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72"/>
            <a:ext cx="1242035" cy="1242035"/>
          </a:xfrm>
          <a:prstGeom prst="rect">
            <a:avLst/>
          </a:prstGeom>
        </p:spPr>
      </p:pic>
      <p:sp>
        <p:nvSpPr>
          <p:cNvPr id="6" name="Dikdörtgen 5">
            <a:extLst>
              <a:ext uri="{FF2B5EF4-FFF2-40B4-BE49-F238E27FC236}">
                <a16:creationId xmlns:a16="http://schemas.microsoft.com/office/drawing/2014/main" id="{D61D62CD-3A1F-0B53-9755-FE68FFBF9A45}"/>
              </a:ext>
            </a:extLst>
          </p:cNvPr>
          <p:cNvSpPr/>
          <p:nvPr/>
        </p:nvSpPr>
        <p:spPr>
          <a:xfrm>
            <a:off x="1242035" y="439262"/>
            <a:ext cx="3351174" cy="477054"/>
          </a:xfrm>
          <a:prstGeom prst="rect">
            <a:avLst/>
          </a:prstGeom>
        </p:spPr>
        <p:txBody>
          <a:bodyPr wrap="none">
            <a:spAutoFit/>
          </a:bodyPr>
          <a:lstStyle/>
          <a:p>
            <a:pPr>
              <a:lnSpc>
                <a:spcPts val="3000"/>
              </a:lnSpc>
            </a:pPr>
            <a:r>
              <a:rPr lang="tr-TR" sz="2800" b="1" dirty="0">
                <a:solidFill>
                  <a:srgbClr val="00205C"/>
                </a:solidFill>
                <a:latin typeface="Arial"/>
                <a:ea typeface="Arial"/>
                <a:cs typeface="Arial"/>
                <a:sym typeface="Arial"/>
              </a:rPr>
              <a:t>ACADEMIC STAFF</a:t>
            </a:r>
            <a:endParaRPr lang="tr-TR" sz="2800" dirty="0"/>
          </a:p>
        </p:txBody>
      </p:sp>
      <p:grpSp>
        <p:nvGrpSpPr>
          <p:cNvPr id="4" name="Grup 3"/>
          <p:cNvGrpSpPr/>
          <p:nvPr/>
        </p:nvGrpSpPr>
        <p:grpSpPr>
          <a:xfrm>
            <a:off x="501984" y="4264739"/>
            <a:ext cx="6089331" cy="2642338"/>
            <a:chOff x="8678400" y="1334771"/>
            <a:chExt cx="6089331" cy="2642338"/>
          </a:xfrm>
        </p:grpSpPr>
        <p:pic>
          <p:nvPicPr>
            <p:cNvPr id="8202" name="Picture 10">
              <a:extLst>
                <a:ext uri="{FF2B5EF4-FFF2-40B4-BE49-F238E27FC236}">
                  <a16:creationId xmlns:a16="http://schemas.microsoft.com/office/drawing/2014/main" id="{8A3BF275-35B9-4374-808C-773749442E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9569" y="1334771"/>
              <a:ext cx="1790700" cy="2130193"/>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6710B122-D7DE-AD86-E316-3BFFBFE07264}"/>
                </a:ext>
              </a:extLst>
            </p:cNvPr>
            <p:cNvSpPr txBox="1"/>
            <p:nvPr/>
          </p:nvSpPr>
          <p:spPr>
            <a:xfrm>
              <a:off x="8678400" y="3607777"/>
              <a:ext cx="6089331"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Dr. </a:t>
              </a:r>
              <a:r>
                <a:rPr lang="tr-TR" dirty="0" err="1">
                  <a:latin typeface="Arial" panose="020B0604020202020204" pitchFamily="34" charset="0"/>
                  <a:cs typeface="Arial" panose="020B0604020202020204" pitchFamily="34" charset="0"/>
                </a:rPr>
                <a:t>Öğr</a:t>
              </a:r>
              <a:r>
                <a:rPr lang="tr-TR" dirty="0">
                  <a:latin typeface="Arial" panose="020B0604020202020204" pitchFamily="34" charset="0"/>
                  <a:cs typeface="Arial" panose="020B0604020202020204" pitchFamily="34" charset="0"/>
                </a:rPr>
                <a:t>. Üyesi Yeliz ELALMIŞ</a:t>
              </a:r>
            </a:p>
          </p:txBody>
        </p:sp>
      </p:grpSp>
      <p:pic>
        <p:nvPicPr>
          <p:cNvPr id="8204" name="Picture 12">
            <a:extLst>
              <a:ext uri="{FF2B5EF4-FFF2-40B4-BE49-F238E27FC236}">
                <a16:creationId xmlns:a16="http://schemas.microsoft.com/office/drawing/2014/main" id="{DC4B4394-DF8D-59BD-1B75-6573814E9A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4135" y="4228043"/>
            <a:ext cx="1796839" cy="2213757"/>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6260DF9E-3A73-F811-3497-FEFEFF268282}"/>
              </a:ext>
            </a:extLst>
          </p:cNvPr>
          <p:cNvSpPr txBox="1"/>
          <p:nvPr/>
        </p:nvSpPr>
        <p:spPr>
          <a:xfrm>
            <a:off x="4388269" y="6537745"/>
            <a:ext cx="3137243"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Dr. </a:t>
            </a:r>
            <a:r>
              <a:rPr lang="tr-TR" dirty="0" err="1">
                <a:latin typeface="Arial" panose="020B0604020202020204" pitchFamily="34" charset="0"/>
                <a:cs typeface="Arial" panose="020B0604020202020204" pitchFamily="34" charset="0"/>
              </a:rPr>
              <a:t>Öğr</a:t>
            </a:r>
            <a:r>
              <a:rPr lang="tr-TR" dirty="0">
                <a:latin typeface="Arial" panose="020B0604020202020204" pitchFamily="34" charset="0"/>
                <a:cs typeface="Arial" panose="020B0604020202020204" pitchFamily="34" charset="0"/>
              </a:rPr>
              <a:t>. Üyesi Benan İNAN</a:t>
            </a:r>
          </a:p>
        </p:txBody>
      </p:sp>
      <p:sp>
        <p:nvSpPr>
          <p:cNvPr id="3" name="Dikdörtgen 2">
            <a:extLst>
              <a:ext uri="{FF2B5EF4-FFF2-40B4-BE49-F238E27FC236}">
                <a16:creationId xmlns:a16="http://schemas.microsoft.com/office/drawing/2014/main" id="{4163334B-AD28-5077-7362-E51C21C5457B}"/>
              </a:ext>
            </a:extLst>
          </p:cNvPr>
          <p:cNvSpPr/>
          <p:nvPr/>
        </p:nvSpPr>
        <p:spPr>
          <a:xfrm>
            <a:off x="5963980" y="248606"/>
            <a:ext cx="6096000" cy="954107"/>
          </a:xfrm>
          <a:prstGeom prst="rect">
            <a:avLst/>
          </a:prstGeom>
          <a:ln w="38100">
            <a:solidFill>
              <a:srgbClr val="C00000"/>
            </a:solidFill>
          </a:ln>
        </p:spPr>
        <p:txBody>
          <a:bodyPr>
            <a:spAutoFit/>
          </a:bodyPr>
          <a:lstStyle/>
          <a:p>
            <a:pPr algn="ctr"/>
            <a:r>
              <a:rPr lang="tr-TR" sz="2000" dirty="0">
                <a:hlinkClick r:id="rId5"/>
              </a:rPr>
              <a:t>https://avesis.yildiz.edu.tr/</a:t>
            </a:r>
            <a:endParaRPr lang="tr-TR" sz="2000" dirty="0"/>
          </a:p>
          <a:p>
            <a:pPr algn="ctr"/>
            <a:r>
              <a:rPr lang="tr-TR" dirty="0"/>
              <a:t>(</a:t>
            </a:r>
            <a:r>
              <a:rPr lang="tr-TR" dirty="0" err="1"/>
              <a:t>To</a:t>
            </a:r>
            <a:r>
              <a:rPr lang="tr-TR" dirty="0"/>
              <a:t> Access Information </a:t>
            </a:r>
            <a:r>
              <a:rPr lang="tr-TR" dirty="0" err="1"/>
              <a:t>About</a:t>
            </a:r>
            <a:r>
              <a:rPr lang="tr-TR" dirty="0"/>
              <a:t> </a:t>
            </a:r>
            <a:r>
              <a:rPr lang="tr-TR" dirty="0" err="1"/>
              <a:t>Our</a:t>
            </a:r>
            <a:r>
              <a:rPr lang="tr-TR" dirty="0"/>
              <a:t> </a:t>
            </a:r>
            <a:r>
              <a:rPr lang="tr-TR" dirty="0" err="1"/>
              <a:t>Faculty</a:t>
            </a:r>
            <a:r>
              <a:rPr lang="tr-TR" dirty="0"/>
              <a:t> </a:t>
            </a:r>
            <a:r>
              <a:rPr lang="tr-TR" dirty="0" err="1"/>
              <a:t>Members</a:t>
            </a:r>
            <a:r>
              <a:rPr lang="tr-TR" dirty="0"/>
              <a:t> </a:t>
            </a:r>
            <a:r>
              <a:rPr lang="tr-TR" dirty="0" err="1"/>
              <a:t>and</a:t>
            </a:r>
            <a:r>
              <a:rPr lang="tr-TR" dirty="0"/>
              <a:t> Course </a:t>
            </a:r>
            <a:r>
              <a:rPr lang="tr-TR" dirty="0" err="1"/>
              <a:t>Materials</a:t>
            </a:r>
            <a:r>
              <a:rPr lang="tr-TR" dirty="0"/>
              <a:t>)</a:t>
            </a:r>
          </a:p>
        </p:txBody>
      </p:sp>
      <p:pic>
        <p:nvPicPr>
          <p:cNvPr id="1026" name="Picture 2" descr="YTÜ BİYOMÜHENDİSLİK BÖLÜMÜ">
            <a:extLst>
              <a:ext uri="{FF2B5EF4-FFF2-40B4-BE49-F238E27FC236}">
                <a16:creationId xmlns:a16="http://schemas.microsoft.com/office/drawing/2014/main" id="{85FBFB76-AFCD-4A2E-B21A-C574780515C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059" t="2648" r="2082"/>
          <a:stretch/>
        </p:blipFill>
        <p:spPr bwMode="auto">
          <a:xfrm>
            <a:off x="1186235" y="1285648"/>
            <a:ext cx="1787044" cy="2215958"/>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9338E5F6-CDD1-40FD-8DFE-793BE7D3EE72}"/>
              </a:ext>
            </a:extLst>
          </p:cNvPr>
          <p:cNvSpPr txBox="1"/>
          <p:nvPr/>
        </p:nvSpPr>
        <p:spPr>
          <a:xfrm>
            <a:off x="3761544" y="3762766"/>
            <a:ext cx="4521411"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Doç. Dr. Esma AHLATÇIOĞLU ÖZEROL</a:t>
            </a:r>
          </a:p>
        </p:txBody>
      </p:sp>
      <p:pic>
        <p:nvPicPr>
          <p:cNvPr id="17" name="Picture 2">
            <a:extLst>
              <a:ext uri="{FF2B5EF4-FFF2-40B4-BE49-F238E27FC236}">
                <a16:creationId xmlns:a16="http://schemas.microsoft.com/office/drawing/2014/main" id="{C1F63458-3FA4-4F13-8DAD-0C8F3E298D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0253" y="1470528"/>
            <a:ext cx="1889485" cy="2149425"/>
          </a:xfrm>
          <a:prstGeom prst="rect">
            <a:avLst/>
          </a:prstGeom>
          <a:noFill/>
          <a:extLst>
            <a:ext uri="{909E8E84-426E-40DD-AFC4-6F175D3DCCD1}">
              <a14:hiddenFill xmlns:a14="http://schemas.microsoft.com/office/drawing/2010/main">
                <a:solidFill>
                  <a:srgbClr val="FFFFFF"/>
                </a:solidFill>
              </a14:hiddenFill>
            </a:ext>
          </a:extLst>
        </p:spPr>
      </p:pic>
      <p:sp>
        <p:nvSpPr>
          <p:cNvPr id="18" name="Metin kutusu 17">
            <a:extLst>
              <a:ext uri="{FF2B5EF4-FFF2-40B4-BE49-F238E27FC236}">
                <a16:creationId xmlns:a16="http://schemas.microsoft.com/office/drawing/2014/main" id="{95BD8727-F014-4D84-B3B1-C55B2D6BE72E}"/>
              </a:ext>
            </a:extLst>
          </p:cNvPr>
          <p:cNvSpPr txBox="1"/>
          <p:nvPr/>
        </p:nvSpPr>
        <p:spPr>
          <a:xfrm>
            <a:off x="8192255" y="3742262"/>
            <a:ext cx="3040486"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Doç. Dr. Azime ERARSLAN</a:t>
            </a:r>
          </a:p>
        </p:txBody>
      </p:sp>
      <p:pic>
        <p:nvPicPr>
          <p:cNvPr id="19" name="Picture 6" descr="YTÜ BİYOMÜHENDİSLİK BÖLÜMÜ">
            <a:extLst>
              <a:ext uri="{FF2B5EF4-FFF2-40B4-BE49-F238E27FC236}">
                <a16:creationId xmlns:a16="http://schemas.microsoft.com/office/drawing/2014/main" id="{0504C873-4790-456F-8DBF-E75EA4D0AA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36818" y="1469256"/>
            <a:ext cx="1741367" cy="2155157"/>
          </a:xfrm>
          <a:prstGeom prst="rect">
            <a:avLst/>
          </a:prstGeom>
          <a:noFill/>
          <a:extLst>
            <a:ext uri="{909E8E84-426E-40DD-AFC4-6F175D3DCCD1}">
              <a14:hiddenFill xmlns:a14="http://schemas.microsoft.com/office/drawing/2010/main">
                <a:solidFill>
                  <a:srgbClr val="FFFFFF"/>
                </a:solidFill>
              </a14:hiddenFill>
            </a:ext>
          </a:extLst>
        </p:spPr>
      </p:pic>
      <p:sp>
        <p:nvSpPr>
          <p:cNvPr id="20" name="Metin kutusu 19">
            <a:extLst>
              <a:ext uri="{FF2B5EF4-FFF2-40B4-BE49-F238E27FC236}">
                <a16:creationId xmlns:a16="http://schemas.microsoft.com/office/drawing/2014/main" id="{89C2873D-AF69-4486-8FFF-F697AF7EE386}"/>
              </a:ext>
            </a:extLst>
          </p:cNvPr>
          <p:cNvSpPr txBox="1"/>
          <p:nvPr/>
        </p:nvSpPr>
        <p:spPr>
          <a:xfrm>
            <a:off x="410300" y="3547772"/>
            <a:ext cx="3290394" cy="646331"/>
          </a:xfrm>
          <a:prstGeom prst="rect">
            <a:avLst/>
          </a:prstGeom>
          <a:noFill/>
        </p:spPr>
        <p:txBody>
          <a:bodyPr wrap="square" rtlCol="0">
            <a:spAutoFit/>
          </a:bodyPr>
          <a:lstStyle/>
          <a:p>
            <a:pPr algn="ctr"/>
            <a:r>
              <a:rPr lang="tr-TR" dirty="0">
                <a:latin typeface="Arial" panose="020B0604020202020204" pitchFamily="34" charset="0"/>
                <a:cs typeface="Arial" panose="020B0604020202020204" pitchFamily="34" charset="0"/>
              </a:rPr>
              <a:t>Doç. Dr. Fatma Tuğçe ŞENBERBER DUMANLI</a:t>
            </a:r>
          </a:p>
        </p:txBody>
      </p:sp>
      <p:pic>
        <p:nvPicPr>
          <p:cNvPr id="1028" name="Picture 4">
            <a:extLst>
              <a:ext uri="{FF2B5EF4-FFF2-40B4-BE49-F238E27FC236}">
                <a16:creationId xmlns:a16="http://schemas.microsoft.com/office/drawing/2014/main" id="{BF333168-84F6-4FA6-B02B-E4FD31BE42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36818" y="4264738"/>
            <a:ext cx="1812144" cy="2130194"/>
          </a:xfrm>
          <a:prstGeom prst="rect">
            <a:avLst/>
          </a:prstGeom>
          <a:noFill/>
          <a:extLst>
            <a:ext uri="{909E8E84-426E-40DD-AFC4-6F175D3DCCD1}">
              <a14:hiddenFill xmlns:a14="http://schemas.microsoft.com/office/drawing/2010/main">
                <a:solidFill>
                  <a:srgbClr val="FFFFFF"/>
                </a:solidFill>
              </a14:hiddenFill>
            </a:ext>
          </a:extLst>
        </p:spPr>
      </p:pic>
      <p:sp>
        <p:nvSpPr>
          <p:cNvPr id="21" name="Metin kutusu 20">
            <a:extLst>
              <a:ext uri="{FF2B5EF4-FFF2-40B4-BE49-F238E27FC236}">
                <a16:creationId xmlns:a16="http://schemas.microsoft.com/office/drawing/2014/main" id="{B6C12AD8-FF50-4FD0-84EE-90BCF6B6BE52}"/>
              </a:ext>
            </a:extLst>
          </p:cNvPr>
          <p:cNvSpPr txBox="1"/>
          <p:nvPr/>
        </p:nvSpPr>
        <p:spPr>
          <a:xfrm>
            <a:off x="7878229" y="6537745"/>
            <a:ext cx="3698075"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Dr. </a:t>
            </a:r>
            <a:r>
              <a:rPr lang="tr-TR" dirty="0" err="1">
                <a:latin typeface="Arial" panose="020B0604020202020204" pitchFamily="34" charset="0"/>
                <a:cs typeface="Arial" panose="020B0604020202020204" pitchFamily="34" charset="0"/>
              </a:rPr>
              <a:t>Öğr</a:t>
            </a:r>
            <a:r>
              <a:rPr lang="tr-TR" dirty="0">
                <a:latin typeface="Arial" panose="020B0604020202020204" pitchFamily="34" charset="0"/>
                <a:cs typeface="Arial" panose="020B0604020202020204" pitchFamily="34" charset="0"/>
              </a:rPr>
              <a:t>. Üyesi </a:t>
            </a:r>
            <a:r>
              <a:rPr lang="tr-TR" dirty="0" err="1">
                <a:latin typeface="Arial" panose="020B0604020202020204" pitchFamily="34" charset="0"/>
                <a:cs typeface="Arial" panose="020B0604020202020204" pitchFamily="34" charset="0"/>
              </a:rPr>
              <a:t>Selcen</a:t>
            </a:r>
            <a:r>
              <a:rPr lang="tr-TR" dirty="0">
                <a:latin typeface="Arial" panose="020B0604020202020204" pitchFamily="34" charset="0"/>
                <a:cs typeface="Arial" panose="020B0604020202020204" pitchFamily="34" charset="0"/>
              </a:rPr>
              <a:t> ARI YUKA</a:t>
            </a:r>
          </a:p>
        </p:txBody>
      </p:sp>
    </p:spTree>
    <p:extLst>
      <p:ext uri="{BB962C8B-B14F-4D97-AF65-F5344CB8AC3E}">
        <p14:creationId xmlns:p14="http://schemas.microsoft.com/office/powerpoint/2010/main" val="3259795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E92BB497-9BC6-65E3-0C4B-D86C593635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72"/>
            <a:ext cx="1242035" cy="1242035"/>
          </a:xfrm>
          <a:prstGeom prst="rect">
            <a:avLst/>
          </a:prstGeom>
        </p:spPr>
      </p:pic>
      <p:sp>
        <p:nvSpPr>
          <p:cNvPr id="6" name="Dikdörtgen 5">
            <a:extLst>
              <a:ext uri="{FF2B5EF4-FFF2-40B4-BE49-F238E27FC236}">
                <a16:creationId xmlns:a16="http://schemas.microsoft.com/office/drawing/2014/main" id="{D61D62CD-3A1F-0B53-9755-FE68FFBF9A45}"/>
              </a:ext>
            </a:extLst>
          </p:cNvPr>
          <p:cNvSpPr/>
          <p:nvPr/>
        </p:nvSpPr>
        <p:spPr>
          <a:xfrm>
            <a:off x="1242035" y="439262"/>
            <a:ext cx="3351174" cy="477054"/>
          </a:xfrm>
          <a:prstGeom prst="rect">
            <a:avLst/>
          </a:prstGeom>
        </p:spPr>
        <p:txBody>
          <a:bodyPr wrap="none">
            <a:spAutoFit/>
          </a:bodyPr>
          <a:lstStyle/>
          <a:p>
            <a:pPr>
              <a:lnSpc>
                <a:spcPts val="3000"/>
              </a:lnSpc>
            </a:pPr>
            <a:r>
              <a:rPr lang="tr-TR" sz="2800" b="1" dirty="0">
                <a:solidFill>
                  <a:srgbClr val="00205C"/>
                </a:solidFill>
                <a:latin typeface="Arial"/>
                <a:ea typeface="Arial"/>
                <a:cs typeface="Arial"/>
                <a:sym typeface="Arial"/>
              </a:rPr>
              <a:t>ACADEMIC STAFF</a:t>
            </a:r>
            <a:endParaRPr lang="tr-TR" sz="2800" dirty="0"/>
          </a:p>
        </p:txBody>
      </p:sp>
      <p:sp>
        <p:nvSpPr>
          <p:cNvPr id="9" name="Metin kutusu 8">
            <a:extLst>
              <a:ext uri="{FF2B5EF4-FFF2-40B4-BE49-F238E27FC236}">
                <a16:creationId xmlns:a16="http://schemas.microsoft.com/office/drawing/2014/main" id="{DE69B828-372C-12E2-DE25-65A5EF43167D}"/>
              </a:ext>
            </a:extLst>
          </p:cNvPr>
          <p:cNvSpPr txBox="1"/>
          <p:nvPr/>
        </p:nvSpPr>
        <p:spPr>
          <a:xfrm>
            <a:off x="746878" y="3556500"/>
            <a:ext cx="4521411"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Dr. Mustafa NİĞDE</a:t>
            </a:r>
          </a:p>
        </p:txBody>
      </p:sp>
      <p:sp>
        <p:nvSpPr>
          <p:cNvPr id="7" name="Metin kutusu 6">
            <a:extLst>
              <a:ext uri="{FF2B5EF4-FFF2-40B4-BE49-F238E27FC236}">
                <a16:creationId xmlns:a16="http://schemas.microsoft.com/office/drawing/2014/main" id="{63067790-F442-F056-3701-BDD0381970A7}"/>
              </a:ext>
            </a:extLst>
          </p:cNvPr>
          <p:cNvSpPr txBox="1"/>
          <p:nvPr/>
        </p:nvSpPr>
        <p:spPr>
          <a:xfrm>
            <a:off x="5027849" y="3556500"/>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Ayça ASLAN</a:t>
            </a:r>
          </a:p>
        </p:txBody>
      </p:sp>
      <p:sp>
        <p:nvSpPr>
          <p:cNvPr id="2" name="Metin kutusu 1">
            <a:extLst>
              <a:ext uri="{FF2B5EF4-FFF2-40B4-BE49-F238E27FC236}">
                <a16:creationId xmlns:a16="http://schemas.microsoft.com/office/drawing/2014/main" id="{6F3CB42F-117B-B30D-74BF-A890E780F97D}"/>
              </a:ext>
            </a:extLst>
          </p:cNvPr>
          <p:cNvSpPr txBox="1"/>
          <p:nvPr/>
        </p:nvSpPr>
        <p:spPr>
          <a:xfrm>
            <a:off x="9164048" y="3505223"/>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Cem ÖZEL</a:t>
            </a:r>
          </a:p>
        </p:txBody>
      </p:sp>
      <p:sp>
        <p:nvSpPr>
          <p:cNvPr id="11" name="Metin kutusu 10">
            <a:extLst>
              <a:ext uri="{FF2B5EF4-FFF2-40B4-BE49-F238E27FC236}">
                <a16:creationId xmlns:a16="http://schemas.microsoft.com/office/drawing/2014/main" id="{6260DF9E-3A73-F811-3497-FEFEFF268282}"/>
              </a:ext>
            </a:extLst>
          </p:cNvPr>
          <p:cNvSpPr txBox="1"/>
          <p:nvPr/>
        </p:nvSpPr>
        <p:spPr>
          <a:xfrm>
            <a:off x="834382" y="6381350"/>
            <a:ext cx="6089331"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Hilal ÇALIK</a:t>
            </a:r>
          </a:p>
        </p:txBody>
      </p:sp>
      <p:pic>
        <p:nvPicPr>
          <p:cNvPr id="10242" name="Picture 2">
            <a:extLst>
              <a:ext uri="{FF2B5EF4-FFF2-40B4-BE49-F238E27FC236}">
                <a16:creationId xmlns:a16="http://schemas.microsoft.com/office/drawing/2014/main" id="{0A3F470F-1E54-BEA0-9591-7F30B309F5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2035" y="1298806"/>
            <a:ext cx="1889485" cy="216615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1D7D7DE3-6867-7E79-2FD0-DB67734466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8288" y="1334771"/>
            <a:ext cx="1817939" cy="2094229"/>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a:extLst>
              <a:ext uri="{FF2B5EF4-FFF2-40B4-BE49-F238E27FC236}">
                <a16:creationId xmlns:a16="http://schemas.microsoft.com/office/drawing/2014/main" id="{167129F8-5AAB-11A5-C1F6-12580522576F}"/>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426426" y="1118229"/>
            <a:ext cx="1796839" cy="2288046"/>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YTÜ BİYOMÜHENDİSLİK BÖLÜMÜ">
            <a:extLst>
              <a:ext uri="{FF2B5EF4-FFF2-40B4-BE49-F238E27FC236}">
                <a16:creationId xmlns:a16="http://schemas.microsoft.com/office/drawing/2014/main" id="{B0880553-6951-9FD1-4679-940A406D11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9216" y="3874555"/>
            <a:ext cx="1889485" cy="24555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4A3CD0E-19FF-B310-699F-9A592FAAFB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74529" y="4218544"/>
            <a:ext cx="1911698" cy="2137893"/>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F12C6E88-CB15-D2C6-6325-E6CB4CB24429}"/>
              </a:ext>
            </a:extLst>
          </p:cNvPr>
          <p:cNvSpPr txBox="1"/>
          <p:nvPr/>
        </p:nvSpPr>
        <p:spPr>
          <a:xfrm>
            <a:off x="4365595" y="6369023"/>
            <a:ext cx="4521411"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Gülcan Ayşin KARACA</a:t>
            </a:r>
          </a:p>
        </p:txBody>
      </p:sp>
      <p:sp>
        <p:nvSpPr>
          <p:cNvPr id="10" name="Metin kutusu 9">
            <a:extLst>
              <a:ext uri="{FF2B5EF4-FFF2-40B4-BE49-F238E27FC236}">
                <a16:creationId xmlns:a16="http://schemas.microsoft.com/office/drawing/2014/main" id="{65FF0CD4-F123-7F30-C1DA-CB8312D1287D}"/>
              </a:ext>
            </a:extLst>
          </p:cNvPr>
          <p:cNvSpPr txBox="1"/>
          <p:nvPr/>
        </p:nvSpPr>
        <p:spPr>
          <a:xfrm>
            <a:off x="8033358" y="6356437"/>
            <a:ext cx="4521411"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Eda Nur YETİŞKİN MORKAN</a:t>
            </a:r>
          </a:p>
        </p:txBody>
      </p:sp>
      <p:pic>
        <p:nvPicPr>
          <p:cNvPr id="12" name="Picture 4">
            <a:extLst>
              <a:ext uri="{FF2B5EF4-FFF2-40B4-BE49-F238E27FC236}">
                <a16:creationId xmlns:a16="http://schemas.microsoft.com/office/drawing/2014/main" id="{18D429EF-1CC5-D044-D0C7-E4E7CD2BA3AF}"/>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302055" y="4002055"/>
            <a:ext cx="1984018" cy="2273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594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E92BB497-9BC6-65E3-0C4B-D86C593635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72"/>
            <a:ext cx="1242035" cy="1242035"/>
          </a:xfrm>
          <a:prstGeom prst="rect">
            <a:avLst/>
          </a:prstGeom>
        </p:spPr>
      </p:pic>
      <p:sp>
        <p:nvSpPr>
          <p:cNvPr id="6" name="Dikdörtgen 5">
            <a:extLst>
              <a:ext uri="{FF2B5EF4-FFF2-40B4-BE49-F238E27FC236}">
                <a16:creationId xmlns:a16="http://schemas.microsoft.com/office/drawing/2014/main" id="{D61D62CD-3A1F-0B53-9755-FE68FFBF9A45}"/>
              </a:ext>
            </a:extLst>
          </p:cNvPr>
          <p:cNvSpPr/>
          <p:nvPr/>
        </p:nvSpPr>
        <p:spPr>
          <a:xfrm>
            <a:off x="1242035" y="439262"/>
            <a:ext cx="3351174" cy="477054"/>
          </a:xfrm>
          <a:prstGeom prst="rect">
            <a:avLst/>
          </a:prstGeom>
        </p:spPr>
        <p:txBody>
          <a:bodyPr wrap="none">
            <a:spAutoFit/>
          </a:bodyPr>
          <a:lstStyle/>
          <a:p>
            <a:pPr>
              <a:lnSpc>
                <a:spcPts val="3000"/>
              </a:lnSpc>
            </a:pPr>
            <a:r>
              <a:rPr lang="tr-TR" sz="2800" b="1" dirty="0">
                <a:solidFill>
                  <a:srgbClr val="00205C"/>
                </a:solidFill>
                <a:latin typeface="Arial"/>
                <a:ea typeface="Arial"/>
                <a:cs typeface="Arial"/>
                <a:sym typeface="Arial"/>
              </a:rPr>
              <a:t>ACADEMIC STAFF</a:t>
            </a:r>
            <a:endParaRPr lang="tr-TR" sz="2800" dirty="0"/>
          </a:p>
        </p:txBody>
      </p:sp>
      <p:sp>
        <p:nvSpPr>
          <p:cNvPr id="7" name="Metin kutusu 6">
            <a:extLst>
              <a:ext uri="{FF2B5EF4-FFF2-40B4-BE49-F238E27FC236}">
                <a16:creationId xmlns:a16="http://schemas.microsoft.com/office/drawing/2014/main" id="{63067790-F442-F056-3701-BDD0381970A7}"/>
              </a:ext>
            </a:extLst>
          </p:cNvPr>
          <p:cNvSpPr txBox="1"/>
          <p:nvPr/>
        </p:nvSpPr>
        <p:spPr>
          <a:xfrm>
            <a:off x="4949298" y="3593572"/>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Selcan AKAR</a:t>
            </a:r>
          </a:p>
        </p:txBody>
      </p:sp>
      <p:sp>
        <p:nvSpPr>
          <p:cNvPr id="2" name="Metin kutusu 1">
            <a:extLst>
              <a:ext uri="{FF2B5EF4-FFF2-40B4-BE49-F238E27FC236}">
                <a16:creationId xmlns:a16="http://schemas.microsoft.com/office/drawing/2014/main" id="{6F3CB42F-117B-B30D-74BF-A890E780F97D}"/>
              </a:ext>
            </a:extLst>
          </p:cNvPr>
          <p:cNvSpPr txBox="1"/>
          <p:nvPr/>
        </p:nvSpPr>
        <p:spPr>
          <a:xfrm>
            <a:off x="1020815" y="3609642"/>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Beyza KARACAOĞLU</a:t>
            </a:r>
          </a:p>
        </p:txBody>
      </p:sp>
      <p:pic>
        <p:nvPicPr>
          <p:cNvPr id="12294" name="Picture 6">
            <a:extLst>
              <a:ext uri="{FF2B5EF4-FFF2-40B4-BE49-F238E27FC236}">
                <a16:creationId xmlns:a16="http://schemas.microsoft.com/office/drawing/2014/main" id="{B0D7FC43-EF43-97E3-3FE6-1FE82E928320}"/>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5321890" y="1205594"/>
            <a:ext cx="1796839" cy="2158746"/>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a:extLst>
              <a:ext uri="{FF2B5EF4-FFF2-40B4-BE49-F238E27FC236}">
                <a16:creationId xmlns:a16="http://schemas.microsoft.com/office/drawing/2014/main" id="{FBC42AAA-70DA-5CDD-D087-01F6B1D070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5982" y="1205594"/>
            <a:ext cx="1796839" cy="2375739"/>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rotWithShape="1">
          <a:blip r:embed="rId6"/>
          <a:srcRect l="7600" t="5735" r="6719" b="4748"/>
          <a:stretch/>
        </p:blipFill>
        <p:spPr>
          <a:xfrm>
            <a:off x="8758951" y="1147679"/>
            <a:ext cx="2123000" cy="2216661"/>
          </a:xfrm>
          <a:prstGeom prst="rect">
            <a:avLst/>
          </a:prstGeom>
        </p:spPr>
      </p:pic>
      <p:sp>
        <p:nvSpPr>
          <p:cNvPr id="14" name="Metin kutusu 13">
            <a:extLst>
              <a:ext uri="{FF2B5EF4-FFF2-40B4-BE49-F238E27FC236}">
                <a16:creationId xmlns:a16="http://schemas.microsoft.com/office/drawing/2014/main" id="{6710B122-D7DE-AD86-E316-3BFFBFE07264}"/>
              </a:ext>
            </a:extLst>
          </p:cNvPr>
          <p:cNvSpPr txBox="1"/>
          <p:nvPr/>
        </p:nvSpPr>
        <p:spPr>
          <a:xfrm>
            <a:off x="8347313" y="3565263"/>
            <a:ext cx="2957804"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Yücel Taha UŞA</a:t>
            </a:r>
          </a:p>
        </p:txBody>
      </p:sp>
      <p:sp>
        <p:nvSpPr>
          <p:cNvPr id="3" name="Metin kutusu 2">
            <a:extLst>
              <a:ext uri="{FF2B5EF4-FFF2-40B4-BE49-F238E27FC236}">
                <a16:creationId xmlns:a16="http://schemas.microsoft.com/office/drawing/2014/main" id="{CDB0EEE1-1ECC-F82F-1A49-E7F3276058E4}"/>
              </a:ext>
            </a:extLst>
          </p:cNvPr>
          <p:cNvSpPr txBox="1"/>
          <p:nvPr/>
        </p:nvSpPr>
        <p:spPr>
          <a:xfrm>
            <a:off x="1242035" y="6224730"/>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Elif Nur YILDIZ</a:t>
            </a:r>
          </a:p>
        </p:txBody>
      </p:sp>
      <p:sp>
        <p:nvSpPr>
          <p:cNvPr id="8" name="Metin kutusu 7">
            <a:extLst>
              <a:ext uri="{FF2B5EF4-FFF2-40B4-BE49-F238E27FC236}">
                <a16:creationId xmlns:a16="http://schemas.microsoft.com/office/drawing/2014/main" id="{A2452117-0F80-C135-ACCC-C92485D58E22}"/>
              </a:ext>
            </a:extLst>
          </p:cNvPr>
          <p:cNvSpPr txBox="1"/>
          <p:nvPr/>
        </p:nvSpPr>
        <p:spPr>
          <a:xfrm>
            <a:off x="4689789" y="6196421"/>
            <a:ext cx="377810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a:t>
            </a:r>
            <a:r>
              <a:rPr lang="tr-TR" dirty="0" err="1">
                <a:latin typeface="Arial" panose="020B0604020202020204" pitchFamily="34" charset="0"/>
                <a:cs typeface="Arial" panose="020B0604020202020204" pitchFamily="34" charset="0"/>
              </a:rPr>
              <a:t>Nurseda</a:t>
            </a:r>
            <a:r>
              <a:rPr lang="tr-TR" dirty="0">
                <a:latin typeface="Arial" panose="020B0604020202020204" pitchFamily="34" charset="0"/>
                <a:cs typeface="Arial" panose="020B0604020202020204" pitchFamily="34" charset="0"/>
              </a:rPr>
              <a:t> SÜRGİT</a:t>
            </a:r>
          </a:p>
        </p:txBody>
      </p:sp>
      <p:sp>
        <p:nvSpPr>
          <p:cNvPr id="11" name="Metin kutusu 10">
            <a:extLst>
              <a:ext uri="{FF2B5EF4-FFF2-40B4-BE49-F238E27FC236}">
                <a16:creationId xmlns:a16="http://schemas.microsoft.com/office/drawing/2014/main" id="{E509AE38-1EA8-F88F-7A8C-3B6C3021F6BD}"/>
              </a:ext>
            </a:extLst>
          </p:cNvPr>
          <p:cNvSpPr txBox="1"/>
          <p:nvPr/>
        </p:nvSpPr>
        <p:spPr>
          <a:xfrm>
            <a:off x="8347313" y="6191076"/>
            <a:ext cx="2791742"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Arş. Gör. Zişan TOPRAK</a:t>
            </a:r>
          </a:p>
        </p:txBody>
      </p:sp>
      <p:pic>
        <p:nvPicPr>
          <p:cNvPr id="12" name="Resim 11">
            <a:extLst>
              <a:ext uri="{FF2B5EF4-FFF2-40B4-BE49-F238E27FC236}">
                <a16:creationId xmlns:a16="http://schemas.microsoft.com/office/drawing/2014/main" id="{BCBBF83D-85C6-AE68-3709-19D59BA9CD15}"/>
              </a:ext>
            </a:extLst>
          </p:cNvPr>
          <p:cNvPicPr>
            <a:picLocks noChangeAspect="1"/>
          </p:cNvPicPr>
          <p:nvPr/>
        </p:nvPicPr>
        <p:blipFill>
          <a:blip r:embed="rId7"/>
          <a:stretch>
            <a:fillRect/>
          </a:stretch>
        </p:blipFill>
        <p:spPr>
          <a:xfrm>
            <a:off x="8798027" y="4029592"/>
            <a:ext cx="1890314" cy="2156139"/>
          </a:xfrm>
          <a:prstGeom prst="rect">
            <a:avLst/>
          </a:prstGeom>
        </p:spPr>
      </p:pic>
      <p:pic>
        <p:nvPicPr>
          <p:cNvPr id="15" name="Resim 14">
            <a:extLst>
              <a:ext uri="{FF2B5EF4-FFF2-40B4-BE49-F238E27FC236}">
                <a16:creationId xmlns:a16="http://schemas.microsoft.com/office/drawing/2014/main" id="{93C8A60B-D59B-AFB5-CCEB-1CF0B484416E}"/>
              </a:ext>
            </a:extLst>
          </p:cNvPr>
          <p:cNvPicPr>
            <a:picLocks noChangeAspect="1"/>
          </p:cNvPicPr>
          <p:nvPr/>
        </p:nvPicPr>
        <p:blipFill>
          <a:blip r:embed="rId8"/>
          <a:stretch>
            <a:fillRect/>
          </a:stretch>
        </p:blipFill>
        <p:spPr>
          <a:xfrm>
            <a:off x="1625982" y="4012021"/>
            <a:ext cx="1892300" cy="2184400"/>
          </a:xfrm>
          <a:prstGeom prst="rect">
            <a:avLst/>
          </a:prstGeom>
        </p:spPr>
      </p:pic>
      <p:pic>
        <p:nvPicPr>
          <p:cNvPr id="16" name="Resim 15">
            <a:extLst>
              <a:ext uri="{FF2B5EF4-FFF2-40B4-BE49-F238E27FC236}">
                <a16:creationId xmlns:a16="http://schemas.microsoft.com/office/drawing/2014/main" id="{8A7854C8-5678-33BB-DC5F-D395B749DD8E}"/>
              </a:ext>
            </a:extLst>
          </p:cNvPr>
          <p:cNvPicPr>
            <a:picLocks noChangeAspect="1"/>
          </p:cNvPicPr>
          <p:nvPr/>
        </p:nvPicPr>
        <p:blipFill>
          <a:blip r:embed="rId9"/>
          <a:stretch>
            <a:fillRect/>
          </a:stretch>
        </p:blipFill>
        <p:spPr>
          <a:xfrm>
            <a:off x="5250061" y="3968249"/>
            <a:ext cx="1816186" cy="2225500"/>
          </a:xfrm>
          <a:prstGeom prst="rect">
            <a:avLst/>
          </a:prstGeom>
        </p:spPr>
      </p:pic>
    </p:spTree>
    <p:extLst>
      <p:ext uri="{BB962C8B-B14F-4D97-AF65-F5344CB8AC3E}">
        <p14:creationId xmlns:p14="http://schemas.microsoft.com/office/powerpoint/2010/main" val="1698714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4993739" cy="1631216"/>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1133597"/>
            <a:ext cx="5443606"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BOLOGNA 2024 CURRICULUM</a:t>
            </a: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graphicFrame>
        <p:nvGraphicFramePr>
          <p:cNvPr id="6" name="Grafik 5">
            <a:extLst>
              <a:ext uri="{FF2B5EF4-FFF2-40B4-BE49-F238E27FC236}">
                <a16:creationId xmlns:a16="http://schemas.microsoft.com/office/drawing/2014/main" id="{18826ED0-B32A-4D37-CB6C-33A92A456AD4}"/>
              </a:ext>
            </a:extLst>
          </p:cNvPr>
          <p:cNvGraphicFramePr/>
          <p:nvPr>
            <p:extLst>
              <p:ext uri="{D42A27DB-BD31-4B8C-83A1-F6EECF244321}">
                <p14:modId xmlns:p14="http://schemas.microsoft.com/office/powerpoint/2010/main" val="848585101"/>
              </p:ext>
            </p:extLst>
          </p:nvPr>
        </p:nvGraphicFramePr>
        <p:xfrm>
          <a:off x="1028624" y="2616192"/>
          <a:ext cx="3181267" cy="28666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Grafik 7">
            <a:extLst>
              <a:ext uri="{FF2B5EF4-FFF2-40B4-BE49-F238E27FC236}">
                <a16:creationId xmlns:a16="http://schemas.microsoft.com/office/drawing/2014/main" id="{6AB9E8D1-A9ED-5FE4-0170-AB05F177933E}"/>
              </a:ext>
            </a:extLst>
          </p:cNvPr>
          <p:cNvGraphicFramePr/>
          <p:nvPr>
            <p:extLst>
              <p:ext uri="{D42A27DB-BD31-4B8C-83A1-F6EECF244321}">
                <p14:modId xmlns:p14="http://schemas.microsoft.com/office/powerpoint/2010/main" val="3626287717"/>
              </p:ext>
            </p:extLst>
          </p:nvPr>
        </p:nvGraphicFramePr>
        <p:xfrm>
          <a:off x="4569014" y="2616191"/>
          <a:ext cx="3034805" cy="2866654"/>
        </p:xfrm>
        <a:graphic>
          <a:graphicData uri="http://schemas.openxmlformats.org/drawingml/2006/chart">
            <c:chart xmlns:c="http://schemas.openxmlformats.org/drawingml/2006/chart" xmlns:r="http://schemas.openxmlformats.org/officeDocument/2006/relationships" r:id="rId5"/>
          </a:graphicData>
        </a:graphic>
      </p:graphicFrame>
      <p:sp>
        <p:nvSpPr>
          <p:cNvPr id="11" name="Dikdörtgen 10">
            <a:extLst>
              <a:ext uri="{FF2B5EF4-FFF2-40B4-BE49-F238E27FC236}">
                <a16:creationId xmlns:a16="http://schemas.microsoft.com/office/drawing/2014/main" id="{D40A0386-FFF5-1396-AB2D-9CA457F3659D}"/>
              </a:ext>
            </a:extLst>
          </p:cNvPr>
          <p:cNvSpPr/>
          <p:nvPr/>
        </p:nvSpPr>
        <p:spPr>
          <a:xfrm>
            <a:off x="8383979" y="2814452"/>
            <a:ext cx="1911927" cy="24106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0" name="Grafik 9">
            <a:extLst>
              <a:ext uri="{FF2B5EF4-FFF2-40B4-BE49-F238E27FC236}">
                <a16:creationId xmlns:a16="http://schemas.microsoft.com/office/drawing/2014/main" id="{01925306-EB28-65DA-1606-73FD5C00756F}"/>
              </a:ext>
            </a:extLst>
          </p:cNvPr>
          <p:cNvGraphicFramePr/>
          <p:nvPr>
            <p:extLst>
              <p:ext uri="{D42A27DB-BD31-4B8C-83A1-F6EECF244321}">
                <p14:modId xmlns:p14="http://schemas.microsoft.com/office/powerpoint/2010/main" val="3775492389"/>
              </p:ext>
            </p:extLst>
          </p:nvPr>
        </p:nvGraphicFramePr>
        <p:xfrm>
          <a:off x="7298045" y="2078543"/>
          <a:ext cx="4083793" cy="3416060"/>
        </p:xfrm>
        <a:graphic>
          <a:graphicData uri="http://schemas.openxmlformats.org/drawingml/2006/chart">
            <c:chart xmlns:c="http://schemas.openxmlformats.org/drawingml/2006/chart" xmlns:r="http://schemas.openxmlformats.org/officeDocument/2006/relationships" r:id="rId6"/>
          </a:graphicData>
        </a:graphic>
      </p:graphicFrame>
      <p:sp>
        <p:nvSpPr>
          <p:cNvPr id="2" name="Google Shape;475;p20">
            <a:extLst>
              <a:ext uri="{FF2B5EF4-FFF2-40B4-BE49-F238E27FC236}">
                <a16:creationId xmlns:a16="http://schemas.microsoft.com/office/drawing/2014/main" id="{4816D7F9-214C-6402-7147-9EE51C748203}"/>
              </a:ext>
            </a:extLst>
          </p:cNvPr>
          <p:cNvSpPr/>
          <p:nvPr/>
        </p:nvSpPr>
        <p:spPr>
          <a:xfrm>
            <a:off x="4305944" y="6019640"/>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5" name="Resim 4" descr="Üretilen görsel: Kurslar ve krediler dağılımı">
            <a:extLst>
              <a:ext uri="{FF2B5EF4-FFF2-40B4-BE49-F238E27FC236}">
                <a16:creationId xmlns:a16="http://schemas.microsoft.com/office/drawing/2014/main" id="{DFBA025C-79C1-B051-F30C-D3727F6D2750}"/>
              </a:ext>
            </a:extLst>
          </p:cNvPr>
          <p:cNvPicPr>
            <a:picLocks noChangeAspect="1"/>
          </p:cNvPicPr>
          <p:nvPr/>
        </p:nvPicPr>
        <p:blipFill>
          <a:blip r:embed="rId7"/>
          <a:stretch>
            <a:fillRect/>
          </a:stretch>
        </p:blipFill>
        <p:spPr>
          <a:xfrm>
            <a:off x="2047330" y="1537041"/>
            <a:ext cx="7772400" cy="4482600"/>
          </a:xfrm>
          <a:prstGeom prst="rect">
            <a:avLst/>
          </a:prstGeom>
        </p:spPr>
      </p:pic>
    </p:spTree>
    <p:extLst>
      <p:ext uri="{BB962C8B-B14F-4D97-AF65-F5344CB8AC3E}">
        <p14:creationId xmlns:p14="http://schemas.microsoft.com/office/powerpoint/2010/main" val="226391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3772186" cy="1631216"/>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EĞİTİM VE ÖĞRETİM</a:t>
            </a: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1133597"/>
            <a:ext cx="2907655"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BOLOGNA 2024</a:t>
            </a: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5" name="Dikdörtgen 4"/>
          <p:cNvSpPr/>
          <p:nvPr/>
        </p:nvSpPr>
        <p:spPr>
          <a:xfrm>
            <a:off x="6008655" y="177502"/>
            <a:ext cx="6096000" cy="1477328"/>
          </a:xfrm>
          <a:prstGeom prst="rect">
            <a:avLst/>
          </a:prstGeom>
          <a:ln w="38100">
            <a:solidFill>
              <a:srgbClr val="C00000"/>
            </a:solidFill>
          </a:ln>
        </p:spPr>
        <p:style>
          <a:lnRef idx="2">
            <a:schemeClr val="accent5"/>
          </a:lnRef>
          <a:fillRef idx="1">
            <a:schemeClr val="lt1"/>
          </a:fillRef>
          <a:effectRef idx="0">
            <a:schemeClr val="accent5"/>
          </a:effectRef>
          <a:fontRef idx="minor">
            <a:schemeClr val="dk1"/>
          </a:fontRef>
        </p:style>
        <p:txBody>
          <a:bodyPr>
            <a:spAutoFit/>
          </a:bodyPr>
          <a:lstStyle/>
          <a:p>
            <a:pPr algn="ctr"/>
            <a:r>
              <a:rPr lang="tr-TR" dirty="0">
                <a:hlinkClick r:id="rId4"/>
              </a:rPr>
              <a:t>http://bologna.yildiz.edu.tr/index.php?r=program/view&amp;id=147&amp;aid=26</a:t>
            </a:r>
            <a:endParaRPr lang="tr-TR" dirty="0"/>
          </a:p>
          <a:p>
            <a:pPr algn="ctr"/>
            <a:r>
              <a:rPr lang="tr-TR" dirty="0">
                <a:hlinkClick r:id="rId5"/>
              </a:rPr>
              <a:t>http://bologna.yildiz.edu.tr/index.php?r=program/view&amp;id=163&amp;aid=26</a:t>
            </a:r>
            <a:endParaRPr lang="tr-TR" dirty="0"/>
          </a:p>
          <a:p>
            <a:pPr algn="ctr"/>
            <a:r>
              <a:rPr lang="tr-TR" dirty="0"/>
              <a:t>Course Information </a:t>
            </a:r>
            <a:r>
              <a:rPr lang="tr-TR" dirty="0" err="1"/>
              <a:t>and</a:t>
            </a:r>
            <a:r>
              <a:rPr lang="tr-TR" dirty="0"/>
              <a:t> </a:t>
            </a:r>
            <a:r>
              <a:rPr lang="tr-TR" dirty="0" err="1"/>
              <a:t>Syllabus</a:t>
            </a:r>
            <a:endParaRPr lang="tr-TR" dirty="0"/>
          </a:p>
        </p:txBody>
      </p:sp>
      <p:sp>
        <p:nvSpPr>
          <p:cNvPr id="4" name="Google Shape;475;p20">
            <a:extLst>
              <a:ext uri="{FF2B5EF4-FFF2-40B4-BE49-F238E27FC236}">
                <a16:creationId xmlns:a16="http://schemas.microsoft.com/office/drawing/2014/main" id="{A82FFA9E-F02D-6D12-94E9-FCD8F6196D4B}"/>
              </a:ext>
            </a:extLst>
          </p:cNvPr>
          <p:cNvSpPr/>
          <p:nvPr/>
        </p:nvSpPr>
        <p:spPr>
          <a:xfrm>
            <a:off x="4304115" y="6000897"/>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6" name="Resim 5">
            <a:extLst>
              <a:ext uri="{FF2B5EF4-FFF2-40B4-BE49-F238E27FC236}">
                <a16:creationId xmlns:a16="http://schemas.microsoft.com/office/drawing/2014/main" id="{CFDE0C18-EF1A-2F1D-ACF1-5DBFD8A1593D}"/>
              </a:ext>
            </a:extLst>
          </p:cNvPr>
          <p:cNvPicPr>
            <a:picLocks noChangeAspect="1"/>
          </p:cNvPicPr>
          <p:nvPr/>
        </p:nvPicPr>
        <p:blipFill>
          <a:blip r:embed="rId6"/>
          <a:stretch>
            <a:fillRect/>
          </a:stretch>
        </p:blipFill>
        <p:spPr>
          <a:xfrm>
            <a:off x="1256288" y="2039460"/>
            <a:ext cx="8920604" cy="3684930"/>
          </a:xfrm>
          <a:prstGeom prst="rect">
            <a:avLst/>
          </a:prstGeom>
        </p:spPr>
      </p:pic>
    </p:spTree>
    <p:extLst>
      <p:ext uri="{BB962C8B-B14F-4D97-AF65-F5344CB8AC3E}">
        <p14:creationId xmlns:p14="http://schemas.microsoft.com/office/powerpoint/2010/main" val="169864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4993739" cy="1246495"/>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1133597"/>
            <a:ext cx="5443606"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BOLOGNA 2024 CURRICULUM</a:t>
            </a: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4" name="Google Shape;475;p20">
            <a:extLst>
              <a:ext uri="{FF2B5EF4-FFF2-40B4-BE49-F238E27FC236}">
                <a16:creationId xmlns:a16="http://schemas.microsoft.com/office/drawing/2014/main" id="{EF5C87B7-96A2-4CC3-CC6F-545048758B0B}"/>
              </a:ext>
            </a:extLst>
          </p:cNvPr>
          <p:cNvSpPr/>
          <p:nvPr/>
        </p:nvSpPr>
        <p:spPr>
          <a:xfrm>
            <a:off x="4247033" y="6149732"/>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5" name="Resim 4">
            <a:extLst>
              <a:ext uri="{FF2B5EF4-FFF2-40B4-BE49-F238E27FC236}">
                <a16:creationId xmlns:a16="http://schemas.microsoft.com/office/drawing/2014/main" id="{91C41035-9E78-003F-1685-57C6F9938827}"/>
              </a:ext>
            </a:extLst>
          </p:cNvPr>
          <p:cNvPicPr>
            <a:picLocks noChangeAspect="1"/>
          </p:cNvPicPr>
          <p:nvPr/>
        </p:nvPicPr>
        <p:blipFill>
          <a:blip r:embed="rId4"/>
          <a:stretch>
            <a:fillRect/>
          </a:stretch>
        </p:blipFill>
        <p:spPr>
          <a:xfrm>
            <a:off x="1362635" y="1698442"/>
            <a:ext cx="7772400" cy="4164091"/>
          </a:xfrm>
          <a:prstGeom prst="rect">
            <a:avLst/>
          </a:prstGeom>
        </p:spPr>
      </p:pic>
    </p:spTree>
    <p:extLst>
      <p:ext uri="{BB962C8B-B14F-4D97-AF65-F5344CB8AC3E}">
        <p14:creationId xmlns:p14="http://schemas.microsoft.com/office/powerpoint/2010/main" val="254145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9982A-C5BF-07FD-50A0-DA54368DBCB4}"/>
            </a:ext>
          </a:extLst>
        </p:cNvPr>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21369777-25A6-4307-2C56-FC8C859FB69D}"/>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D53DD1BB-FE0A-6B6F-C230-43CACAD547B3}"/>
              </a:ext>
            </a:extLst>
          </p:cNvPr>
          <p:cNvSpPr/>
          <p:nvPr/>
        </p:nvSpPr>
        <p:spPr>
          <a:xfrm>
            <a:off x="1525230" y="625541"/>
            <a:ext cx="4993739" cy="1246495"/>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6F57250-B270-B67B-E66A-2F4D79B94035}"/>
              </a:ext>
            </a:extLst>
          </p:cNvPr>
          <p:cNvSpPr/>
          <p:nvPr/>
        </p:nvSpPr>
        <p:spPr>
          <a:xfrm>
            <a:off x="1525230" y="1133597"/>
            <a:ext cx="5443606"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BOLOGNA 2024 CURRICULUM</a:t>
            </a:r>
          </a:p>
        </p:txBody>
      </p:sp>
      <p:pic>
        <p:nvPicPr>
          <p:cNvPr id="3" name="Resim 2">
            <a:extLst>
              <a:ext uri="{FF2B5EF4-FFF2-40B4-BE49-F238E27FC236}">
                <a16:creationId xmlns:a16="http://schemas.microsoft.com/office/drawing/2014/main" id="{2DF8B198-A1CD-7A62-408F-680DD433C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C7383FC5-EB37-8271-85A6-2B0866EA019E}"/>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4" name="Google Shape;475;p20">
            <a:extLst>
              <a:ext uri="{FF2B5EF4-FFF2-40B4-BE49-F238E27FC236}">
                <a16:creationId xmlns:a16="http://schemas.microsoft.com/office/drawing/2014/main" id="{3C236C99-68EA-EC6D-6B91-EABD90035E87}"/>
              </a:ext>
            </a:extLst>
          </p:cNvPr>
          <p:cNvSpPr/>
          <p:nvPr/>
        </p:nvSpPr>
        <p:spPr>
          <a:xfrm>
            <a:off x="4247033" y="6012023"/>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2" name="Resim 1">
            <a:extLst>
              <a:ext uri="{FF2B5EF4-FFF2-40B4-BE49-F238E27FC236}">
                <a16:creationId xmlns:a16="http://schemas.microsoft.com/office/drawing/2014/main" id="{DE46FEC7-D6C2-5364-BE64-76737F4CBBBC}"/>
              </a:ext>
            </a:extLst>
          </p:cNvPr>
          <p:cNvPicPr>
            <a:picLocks noChangeAspect="1"/>
          </p:cNvPicPr>
          <p:nvPr/>
        </p:nvPicPr>
        <p:blipFill>
          <a:blip r:embed="rId4"/>
          <a:stretch>
            <a:fillRect/>
          </a:stretch>
        </p:blipFill>
        <p:spPr>
          <a:xfrm>
            <a:off x="1389530" y="1643326"/>
            <a:ext cx="7772400" cy="4320869"/>
          </a:xfrm>
          <a:prstGeom prst="rect">
            <a:avLst/>
          </a:prstGeom>
        </p:spPr>
      </p:pic>
    </p:spTree>
    <p:extLst>
      <p:ext uri="{BB962C8B-B14F-4D97-AF65-F5344CB8AC3E}">
        <p14:creationId xmlns:p14="http://schemas.microsoft.com/office/powerpoint/2010/main" val="56590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10CB4-4B28-6C8E-269D-2B3FF03B2389}"/>
            </a:ext>
          </a:extLst>
        </p:cNvPr>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96F83CB7-7C83-9320-A0E6-32C75FFF7EC5}"/>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32DDBB02-CF25-EE20-8608-65589194077E}"/>
              </a:ext>
            </a:extLst>
          </p:cNvPr>
          <p:cNvSpPr/>
          <p:nvPr/>
        </p:nvSpPr>
        <p:spPr>
          <a:xfrm>
            <a:off x="1525230" y="625541"/>
            <a:ext cx="4993739" cy="1246495"/>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F4D6C346-F032-D45C-5BF5-5D420540B53A}"/>
              </a:ext>
            </a:extLst>
          </p:cNvPr>
          <p:cNvSpPr/>
          <p:nvPr/>
        </p:nvSpPr>
        <p:spPr>
          <a:xfrm>
            <a:off x="1525230" y="1133597"/>
            <a:ext cx="5443606"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BOLOGNA 2024 CURRICULUM</a:t>
            </a:r>
          </a:p>
        </p:txBody>
      </p:sp>
      <p:pic>
        <p:nvPicPr>
          <p:cNvPr id="3" name="Resim 2">
            <a:extLst>
              <a:ext uri="{FF2B5EF4-FFF2-40B4-BE49-F238E27FC236}">
                <a16:creationId xmlns:a16="http://schemas.microsoft.com/office/drawing/2014/main" id="{D6BBA729-88DB-5047-4B51-D7A2B7556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ADF8F5B7-7A4A-DDCE-DF1B-E21EC1A599E4}"/>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4" name="Google Shape;475;p20">
            <a:extLst>
              <a:ext uri="{FF2B5EF4-FFF2-40B4-BE49-F238E27FC236}">
                <a16:creationId xmlns:a16="http://schemas.microsoft.com/office/drawing/2014/main" id="{FCFC85A0-0DD2-2346-F026-3711E3866E21}"/>
              </a:ext>
            </a:extLst>
          </p:cNvPr>
          <p:cNvSpPr/>
          <p:nvPr/>
        </p:nvSpPr>
        <p:spPr>
          <a:xfrm>
            <a:off x="4247033" y="6149732"/>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2" name="Resim 1">
            <a:extLst>
              <a:ext uri="{FF2B5EF4-FFF2-40B4-BE49-F238E27FC236}">
                <a16:creationId xmlns:a16="http://schemas.microsoft.com/office/drawing/2014/main" id="{6FB94742-D97D-8303-0859-9540887F29CE}"/>
              </a:ext>
            </a:extLst>
          </p:cNvPr>
          <p:cNvPicPr>
            <a:picLocks noChangeAspect="1"/>
          </p:cNvPicPr>
          <p:nvPr/>
        </p:nvPicPr>
        <p:blipFill>
          <a:blip r:embed="rId4"/>
          <a:stretch>
            <a:fillRect/>
          </a:stretch>
        </p:blipFill>
        <p:spPr>
          <a:xfrm>
            <a:off x="1402977" y="1729531"/>
            <a:ext cx="7772400" cy="4320869"/>
          </a:xfrm>
          <a:prstGeom prst="rect">
            <a:avLst/>
          </a:prstGeom>
        </p:spPr>
      </p:pic>
    </p:spTree>
    <p:extLst>
      <p:ext uri="{BB962C8B-B14F-4D97-AF65-F5344CB8AC3E}">
        <p14:creationId xmlns:p14="http://schemas.microsoft.com/office/powerpoint/2010/main" val="1771125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cxnSp>
        <p:nvCxnSpPr>
          <p:cNvPr id="174" name="Google Shape;174;p2"/>
          <p:cNvCxnSpPr/>
          <p:nvPr/>
        </p:nvCxnSpPr>
        <p:spPr>
          <a:xfrm>
            <a:off x="0" y="6610525"/>
            <a:ext cx="12192000" cy="0"/>
          </a:xfrm>
          <a:prstGeom prst="straightConnector1">
            <a:avLst/>
          </a:prstGeom>
          <a:noFill/>
          <a:ln w="28575" cap="flat" cmpd="sng">
            <a:solidFill>
              <a:srgbClr val="A9936E"/>
            </a:solidFill>
            <a:prstDash val="solid"/>
            <a:miter lim="8000"/>
            <a:headEnd type="none" w="sm" len="sm"/>
            <a:tailEnd type="none" w="sm" len="sm"/>
          </a:ln>
        </p:spPr>
      </p:cxnSp>
      <p:sp>
        <p:nvSpPr>
          <p:cNvPr id="175" name="Google Shape;175;p2"/>
          <p:cNvSpPr/>
          <p:nvPr/>
        </p:nvSpPr>
        <p:spPr>
          <a:xfrm>
            <a:off x="1525230" y="749425"/>
            <a:ext cx="4711546" cy="477054"/>
          </a:xfrm>
          <a:prstGeom prst="rect">
            <a:avLst/>
          </a:prstGeom>
          <a:noFill/>
          <a:ln>
            <a:noFill/>
          </a:ln>
        </p:spPr>
        <p:txBody>
          <a:bodyPr spcFirstLastPara="1" wrap="square" lIns="91425" tIns="45700" rIns="91425" bIns="45700" anchor="t" anchorCtr="0">
            <a:spAutoFit/>
          </a:bodyPr>
          <a:lstStyle/>
          <a:p>
            <a:pPr marL="0" marR="0" lvl="0" indent="0" algn="l" rtl="0">
              <a:lnSpc>
                <a:spcPct val="107142"/>
              </a:lnSpc>
              <a:spcBef>
                <a:spcPts val="0"/>
              </a:spcBef>
              <a:spcAft>
                <a:spcPts val="0"/>
              </a:spcAft>
              <a:buNone/>
            </a:pPr>
            <a:r>
              <a:rPr lang="tr-TR" sz="2800" b="1" i="0" u="none" strike="noStrike" cap="none">
                <a:solidFill>
                  <a:srgbClr val="00205C"/>
                </a:solidFill>
                <a:latin typeface="Arial"/>
                <a:ea typeface="Arial"/>
                <a:cs typeface="Arial"/>
                <a:sym typeface="Arial"/>
              </a:rPr>
              <a:t>ABOUT BIOENGINEERING</a:t>
            </a:r>
            <a:endParaRPr/>
          </a:p>
        </p:txBody>
      </p:sp>
      <p:sp>
        <p:nvSpPr>
          <p:cNvPr id="176" name="Google Shape;176;p2"/>
          <p:cNvSpPr txBox="1"/>
          <p:nvPr/>
        </p:nvSpPr>
        <p:spPr>
          <a:xfrm>
            <a:off x="-160638" y="2178029"/>
            <a:ext cx="6820231" cy="4041970"/>
          </a:xfrm>
          <a:prstGeom prst="rect">
            <a:avLst/>
          </a:prstGeom>
          <a:noFill/>
          <a:ln>
            <a:noFill/>
          </a:ln>
        </p:spPr>
        <p:txBody>
          <a:bodyPr spcFirstLastPara="1" wrap="square" lIns="91425" tIns="45700" rIns="91425" bIns="45700" anchor="t" anchorCtr="0">
            <a:noAutofit/>
          </a:bodyPr>
          <a:lstStyle/>
          <a:p>
            <a:pPr marL="342900" marR="0" lvl="0" indent="-342900" algn="just" rtl="0">
              <a:spcBef>
                <a:spcPts val="0"/>
              </a:spcBef>
              <a:spcAft>
                <a:spcPts val="0"/>
              </a:spcAft>
              <a:buClr>
                <a:srgbClr val="FFCC00"/>
              </a:buClr>
              <a:buSzPts val="1680"/>
              <a:buFont typeface="Noto Sans Symbols"/>
              <a:buNone/>
            </a:pPr>
            <a:r>
              <a:rPr lang="tr-TR" sz="2400" b="1" i="0" u="none" strike="noStrike" cap="none">
                <a:solidFill>
                  <a:srgbClr val="002D85"/>
                </a:solidFill>
                <a:latin typeface="Calibri"/>
                <a:ea typeface="Calibri"/>
                <a:cs typeface="Calibri"/>
                <a:sym typeface="Calibri"/>
              </a:rPr>
              <a:t>	Bioengineering; is a unique branch of engineering that finds solutions with a multi-disciplinary perspective by using the principles of engineering and natural sciences for problems in medicine and life sciences, and aims to improve the life quality of people by using developments in different fields of engineering science, new techniques and tools.</a:t>
            </a:r>
            <a:endParaRPr sz="2400" b="1" i="0" u="none" strike="noStrike" cap="none">
              <a:solidFill>
                <a:schemeClr val="dk1"/>
              </a:solidFill>
              <a:latin typeface="Calibri"/>
              <a:ea typeface="Calibri"/>
              <a:cs typeface="Calibri"/>
              <a:sym typeface="Calibri"/>
            </a:endParaRPr>
          </a:p>
        </p:txBody>
      </p:sp>
      <p:pic>
        <p:nvPicPr>
          <p:cNvPr id="177" name="Google Shape;177;p2"/>
          <p:cNvPicPr preferRelativeResize="0"/>
          <p:nvPr/>
        </p:nvPicPr>
        <p:blipFill rotWithShape="1">
          <a:blip r:embed="rId3">
            <a:alphaModFix/>
          </a:blip>
          <a:srcRect l="2929" t="4158" r="2309" b="12258"/>
          <a:stretch/>
        </p:blipFill>
        <p:spPr>
          <a:xfrm>
            <a:off x="7075928" y="1325903"/>
            <a:ext cx="4925571" cy="4822958"/>
          </a:xfrm>
          <a:prstGeom prst="rect">
            <a:avLst/>
          </a:prstGeom>
          <a:noFill/>
          <a:ln>
            <a:noFill/>
          </a:ln>
        </p:spPr>
      </p:pic>
      <p:pic>
        <p:nvPicPr>
          <p:cNvPr id="178" name="Google Shape;178;p2"/>
          <p:cNvPicPr preferRelativeResize="0"/>
          <p:nvPr/>
        </p:nvPicPr>
        <p:blipFill rotWithShape="1">
          <a:blip r:embed="rId4">
            <a:alphaModFix/>
          </a:blip>
          <a:srcRect/>
          <a:stretch/>
        </p:blipFill>
        <p:spPr>
          <a:xfrm>
            <a:off x="0" y="171161"/>
            <a:ext cx="1525230" cy="1525230"/>
          </a:xfrm>
          <a:prstGeom prst="rect">
            <a:avLst/>
          </a:prstGeom>
          <a:noFill/>
          <a:ln>
            <a:noFill/>
          </a:ln>
        </p:spPr>
      </p:pic>
      <p:sp>
        <p:nvSpPr>
          <p:cNvPr id="179" name="Google Shape;179;p2"/>
          <p:cNvSpPr/>
          <p:nvPr/>
        </p:nvSpPr>
        <p:spPr>
          <a:xfrm>
            <a:off x="4492372" y="6092097"/>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DEPARTMENT OF BIOENGINEERING</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5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50BFB-5639-D158-BAB4-0BF842CC4F36}"/>
            </a:ext>
          </a:extLst>
        </p:cNvPr>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754E5D88-FAF1-FDC4-9A52-6D28102FA45D}"/>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C958DA8B-D928-0C4D-AA70-04BD736D8615}"/>
              </a:ext>
            </a:extLst>
          </p:cNvPr>
          <p:cNvSpPr/>
          <p:nvPr/>
        </p:nvSpPr>
        <p:spPr>
          <a:xfrm>
            <a:off x="250371" y="3119852"/>
            <a:ext cx="4119923" cy="1631216"/>
          </a:xfrm>
          <a:prstGeom prst="rect">
            <a:avLst/>
          </a:prstGeom>
        </p:spPr>
        <p:txBody>
          <a:bodyPr wrap="squar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0669CF28-0BC1-9A7C-643F-C58C53353DFC}"/>
              </a:ext>
            </a:extLst>
          </p:cNvPr>
          <p:cNvSpPr/>
          <p:nvPr/>
        </p:nvSpPr>
        <p:spPr>
          <a:xfrm>
            <a:off x="250371" y="4118464"/>
            <a:ext cx="3007042" cy="861774"/>
          </a:xfrm>
          <a:prstGeom prst="rect">
            <a:avLst/>
          </a:prstGeom>
        </p:spPr>
        <p:txBody>
          <a:bodyPr wrap="none">
            <a:spAutoFit/>
          </a:bodyPr>
          <a:lstStyle/>
          <a:p>
            <a:pPr algn="ctr">
              <a:lnSpc>
                <a:spcPts val="3000"/>
              </a:lnSpc>
            </a:pPr>
            <a:r>
              <a:rPr lang="tr-TR" sz="2800" b="1" dirty="0">
                <a:solidFill>
                  <a:srgbClr val="A9936E"/>
                </a:solidFill>
                <a:latin typeface="Arial" panose="020B0604020202020204" pitchFamily="34" charset="0"/>
                <a:cs typeface="Arial" panose="020B0604020202020204" pitchFamily="34" charset="0"/>
              </a:rPr>
              <a:t>BOLOGNA 2024 </a:t>
            </a:r>
          </a:p>
          <a:p>
            <a:pPr algn="ctr">
              <a:lnSpc>
                <a:spcPts val="3000"/>
              </a:lnSpc>
            </a:pPr>
            <a:r>
              <a:rPr lang="tr-TR" sz="2800" b="1" dirty="0">
                <a:solidFill>
                  <a:srgbClr val="A9936E"/>
                </a:solidFill>
                <a:latin typeface="Arial" panose="020B0604020202020204" pitchFamily="34" charset="0"/>
                <a:cs typeface="Arial" panose="020B0604020202020204" pitchFamily="34" charset="0"/>
              </a:rPr>
              <a:t>CURRICULUM</a:t>
            </a:r>
          </a:p>
        </p:txBody>
      </p:sp>
      <p:pic>
        <p:nvPicPr>
          <p:cNvPr id="3" name="Resim 2">
            <a:extLst>
              <a:ext uri="{FF2B5EF4-FFF2-40B4-BE49-F238E27FC236}">
                <a16:creationId xmlns:a16="http://schemas.microsoft.com/office/drawing/2014/main" id="{59064EDC-6D17-0A4D-B3E6-016AE93011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979" y="1414942"/>
            <a:ext cx="1525230" cy="1525230"/>
          </a:xfrm>
          <a:prstGeom prst="rect">
            <a:avLst/>
          </a:prstGeom>
        </p:spPr>
      </p:pic>
      <p:sp>
        <p:nvSpPr>
          <p:cNvPr id="9" name="Dikdörtgen 8">
            <a:extLst>
              <a:ext uri="{FF2B5EF4-FFF2-40B4-BE49-F238E27FC236}">
                <a16:creationId xmlns:a16="http://schemas.microsoft.com/office/drawing/2014/main" id="{3D7A798F-4246-F314-3D60-FE6C29FD1F09}"/>
              </a:ext>
            </a:extLst>
          </p:cNvPr>
          <p:cNvSpPr/>
          <p:nvPr/>
        </p:nvSpPr>
        <p:spPr>
          <a:xfrm>
            <a:off x="5994052" y="6381355"/>
            <a:ext cx="184730"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2" name="Google Shape;475;p20">
            <a:extLst>
              <a:ext uri="{FF2B5EF4-FFF2-40B4-BE49-F238E27FC236}">
                <a16:creationId xmlns:a16="http://schemas.microsoft.com/office/drawing/2014/main" id="{A38756D8-FB57-6879-9E30-5B4E1CC977B7}"/>
              </a:ext>
            </a:extLst>
          </p:cNvPr>
          <p:cNvSpPr/>
          <p:nvPr/>
        </p:nvSpPr>
        <p:spPr>
          <a:xfrm>
            <a:off x="4219040" y="6008131"/>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5" name="Resim 4">
            <a:extLst>
              <a:ext uri="{FF2B5EF4-FFF2-40B4-BE49-F238E27FC236}">
                <a16:creationId xmlns:a16="http://schemas.microsoft.com/office/drawing/2014/main" id="{3CAD540B-4403-2227-B940-C0C98F732798}"/>
              </a:ext>
            </a:extLst>
          </p:cNvPr>
          <p:cNvPicPr>
            <a:picLocks noChangeAspect="1"/>
          </p:cNvPicPr>
          <p:nvPr/>
        </p:nvPicPr>
        <p:blipFill>
          <a:blip r:embed="rId4"/>
          <a:stretch>
            <a:fillRect/>
          </a:stretch>
        </p:blipFill>
        <p:spPr>
          <a:xfrm>
            <a:off x="3734947" y="21912"/>
            <a:ext cx="7557943" cy="6034636"/>
          </a:xfrm>
          <a:prstGeom prst="rect">
            <a:avLst/>
          </a:prstGeom>
        </p:spPr>
      </p:pic>
    </p:spTree>
    <p:extLst>
      <p:ext uri="{BB962C8B-B14F-4D97-AF65-F5344CB8AC3E}">
        <p14:creationId xmlns:p14="http://schemas.microsoft.com/office/powerpoint/2010/main" val="58197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4993739" cy="1246495"/>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D90F82E9-CA0A-4161-8FAA-702CDEC29B83}"/>
              </a:ext>
            </a:extLst>
          </p:cNvPr>
          <p:cNvSpPr/>
          <p:nvPr/>
        </p:nvSpPr>
        <p:spPr>
          <a:xfrm>
            <a:off x="5943589" y="6381355"/>
            <a:ext cx="285656" cy="276999"/>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a:t>
            </a:r>
          </a:p>
        </p:txBody>
      </p:sp>
      <p:sp>
        <p:nvSpPr>
          <p:cNvPr id="8" name="İçerik Yer Tutucusu 2"/>
          <p:cNvSpPr>
            <a:spLocks noGrp="1"/>
          </p:cNvSpPr>
          <p:nvPr>
            <p:ph idx="1"/>
          </p:nvPr>
        </p:nvSpPr>
        <p:spPr>
          <a:xfrm>
            <a:off x="222034" y="1921870"/>
            <a:ext cx="11747932" cy="4101352"/>
          </a:xfrm>
        </p:spPr>
        <p:txBody>
          <a:bodyPr>
            <a:noAutofit/>
          </a:bodyPr>
          <a:lstStyle/>
          <a:p>
            <a:pPr marL="0" indent="0" algn="ctr">
              <a:buNone/>
            </a:pPr>
            <a:r>
              <a:rPr lang="tr-TR" sz="2400" dirty="0">
                <a:hlinkClick r:id="rId4"/>
              </a:rPr>
              <a:t>www.bioeng.yildiz.edu.tr</a:t>
            </a:r>
            <a:r>
              <a:rPr lang="tr-TR" sz="2400" dirty="0"/>
              <a:t> </a:t>
            </a:r>
          </a:p>
          <a:p>
            <a:pPr marL="0" indent="0" algn="ctr">
              <a:buNone/>
            </a:pPr>
            <a:r>
              <a:rPr lang="tr-TR" sz="2400" dirty="0"/>
              <a:t>(</a:t>
            </a:r>
            <a:r>
              <a:rPr lang="tr-TR" sz="2400" dirty="0" err="1"/>
              <a:t>For</a:t>
            </a:r>
            <a:r>
              <a:rPr lang="tr-TR" sz="2400" dirty="0"/>
              <a:t> </a:t>
            </a:r>
            <a:r>
              <a:rPr lang="tr-TR" sz="2400" dirty="0" err="1"/>
              <a:t>All</a:t>
            </a:r>
            <a:r>
              <a:rPr lang="tr-TR" sz="2400" dirty="0"/>
              <a:t> </a:t>
            </a:r>
            <a:r>
              <a:rPr lang="tr-TR" sz="2400" dirty="0" err="1"/>
              <a:t>Department</a:t>
            </a:r>
            <a:r>
              <a:rPr lang="tr-TR" sz="2400" dirty="0"/>
              <a:t> </a:t>
            </a:r>
            <a:r>
              <a:rPr lang="tr-TR" sz="2400" dirty="0" err="1"/>
              <a:t>Announcements</a:t>
            </a:r>
            <a:r>
              <a:rPr lang="tr-TR" sz="2400" dirty="0"/>
              <a:t> (Course </a:t>
            </a:r>
            <a:r>
              <a:rPr lang="tr-TR" sz="2400" dirty="0" err="1"/>
              <a:t>Schedules</a:t>
            </a:r>
            <a:r>
              <a:rPr lang="tr-TR" sz="2400" dirty="0"/>
              <a:t>, </a:t>
            </a:r>
            <a:r>
              <a:rPr lang="tr-TR" sz="2400" dirty="0" err="1"/>
              <a:t>Examination</a:t>
            </a:r>
            <a:r>
              <a:rPr lang="tr-TR" sz="2400" dirty="0"/>
              <a:t> </a:t>
            </a:r>
            <a:r>
              <a:rPr lang="tr-TR" sz="2400" dirty="0" err="1"/>
              <a:t>Timetables</a:t>
            </a:r>
            <a:r>
              <a:rPr lang="tr-TR" sz="2400" dirty="0"/>
              <a:t>, Course </a:t>
            </a:r>
            <a:r>
              <a:rPr lang="tr-TR" sz="2400" dirty="0" err="1"/>
              <a:t>Add</a:t>
            </a:r>
            <a:r>
              <a:rPr lang="tr-TR" sz="2400" dirty="0"/>
              <a:t>/</a:t>
            </a:r>
            <a:r>
              <a:rPr lang="tr-TR" sz="2400" dirty="0" err="1"/>
              <a:t>Drop</a:t>
            </a:r>
            <a:r>
              <a:rPr lang="tr-TR" sz="2400" dirty="0"/>
              <a:t> </a:t>
            </a:r>
            <a:r>
              <a:rPr lang="tr-TR" sz="2400" dirty="0" err="1"/>
              <a:t>Announcements</a:t>
            </a:r>
            <a:r>
              <a:rPr lang="tr-TR" sz="2400" dirty="0"/>
              <a:t>, </a:t>
            </a:r>
            <a:r>
              <a:rPr lang="tr-TR" sz="2400" dirty="0" err="1"/>
              <a:t>Petition</a:t>
            </a:r>
            <a:r>
              <a:rPr lang="tr-TR" sz="2400" dirty="0"/>
              <a:t> </a:t>
            </a:r>
            <a:r>
              <a:rPr lang="tr-TR" sz="2400" dirty="0" err="1"/>
              <a:t>Notices</a:t>
            </a:r>
            <a:r>
              <a:rPr lang="tr-TR" sz="2400" dirty="0"/>
              <a:t>, </a:t>
            </a:r>
            <a:r>
              <a:rPr lang="tr-TR" sz="2400" dirty="0" err="1"/>
              <a:t>etc</a:t>
            </a:r>
            <a:r>
              <a:rPr lang="tr-TR" sz="2400" dirty="0"/>
              <a:t>.)</a:t>
            </a:r>
          </a:p>
          <a:p>
            <a:pPr marL="0" indent="0" algn="ctr">
              <a:buNone/>
            </a:pPr>
            <a:r>
              <a:rPr lang="tr-TR" sz="2400" dirty="0">
                <a:hlinkClick r:id="rId5"/>
              </a:rPr>
              <a:t>www.ogi.yildiz.edu.tr</a:t>
            </a:r>
            <a:endParaRPr lang="tr-TR" sz="2400" dirty="0"/>
          </a:p>
          <a:p>
            <a:pPr marL="0" indent="0" algn="ctr">
              <a:buNone/>
            </a:pPr>
            <a:r>
              <a:rPr lang="tr-TR" sz="2400" dirty="0"/>
              <a:t>(</a:t>
            </a:r>
            <a:r>
              <a:rPr lang="tr-TR" sz="2400" dirty="0" err="1"/>
              <a:t>For</a:t>
            </a:r>
            <a:r>
              <a:rPr lang="tr-TR" sz="2400" dirty="0"/>
              <a:t> </a:t>
            </a:r>
            <a:r>
              <a:rPr lang="tr-TR" sz="2400" dirty="0" err="1"/>
              <a:t>All</a:t>
            </a:r>
            <a:r>
              <a:rPr lang="tr-TR" sz="2400" dirty="0"/>
              <a:t> </a:t>
            </a:r>
            <a:r>
              <a:rPr lang="tr-TR" sz="2400" dirty="0" err="1"/>
              <a:t>Questions</a:t>
            </a:r>
            <a:r>
              <a:rPr lang="tr-TR" sz="2400" dirty="0"/>
              <a:t> </a:t>
            </a:r>
            <a:r>
              <a:rPr lang="tr-TR" sz="2400" dirty="0" err="1"/>
              <a:t>Regarding</a:t>
            </a:r>
            <a:r>
              <a:rPr lang="tr-TR" sz="2400" dirty="0"/>
              <a:t> Course </a:t>
            </a:r>
            <a:r>
              <a:rPr lang="tr-TR" sz="2400" dirty="0" err="1"/>
              <a:t>Registration</a:t>
            </a:r>
            <a:r>
              <a:rPr lang="tr-TR" sz="2400" dirty="0"/>
              <a:t>, Course </a:t>
            </a:r>
            <a:r>
              <a:rPr lang="tr-TR" sz="2400" dirty="0" err="1"/>
              <a:t>Selection</a:t>
            </a:r>
            <a:r>
              <a:rPr lang="tr-TR" sz="2400" dirty="0"/>
              <a:t>, </a:t>
            </a:r>
            <a:r>
              <a:rPr lang="tr-TR" sz="2400" dirty="0" err="1"/>
              <a:t>Regulations</a:t>
            </a:r>
            <a:r>
              <a:rPr lang="tr-TR" sz="2400" dirty="0"/>
              <a:t>, </a:t>
            </a:r>
            <a:r>
              <a:rPr lang="tr-TR" sz="2400" dirty="0" err="1"/>
              <a:t>and</a:t>
            </a:r>
            <a:r>
              <a:rPr lang="tr-TR" sz="2400" dirty="0"/>
              <a:t> </a:t>
            </a:r>
            <a:r>
              <a:rPr lang="tr-TR" sz="2400" dirty="0" err="1"/>
              <a:t>Academic</a:t>
            </a:r>
            <a:r>
              <a:rPr lang="tr-TR" sz="2400" dirty="0"/>
              <a:t> </a:t>
            </a:r>
            <a:r>
              <a:rPr lang="tr-TR" sz="2400" dirty="0" err="1"/>
              <a:t>Policies</a:t>
            </a:r>
            <a:r>
              <a:rPr lang="tr-TR" sz="2400" dirty="0"/>
              <a:t>)</a:t>
            </a:r>
          </a:p>
          <a:p>
            <a:pPr marL="0" indent="0" algn="ctr">
              <a:buNone/>
            </a:pPr>
            <a:endParaRPr lang="tr-TR" sz="2400" dirty="0"/>
          </a:p>
          <a:p>
            <a:pPr marL="0" indent="0" algn="ctr">
              <a:buNone/>
            </a:pPr>
            <a:r>
              <a:rPr lang="tr-TR" sz="2400" dirty="0">
                <a:hlinkClick r:id="rId6"/>
              </a:rPr>
              <a:t>www.yildiz.edu.tr</a:t>
            </a:r>
            <a:endParaRPr lang="tr-TR" sz="2400" dirty="0"/>
          </a:p>
          <a:p>
            <a:pPr marL="0" indent="0" algn="ctr">
              <a:buNone/>
            </a:pPr>
            <a:r>
              <a:rPr lang="tr-TR" sz="2400" dirty="0"/>
              <a:t>(</a:t>
            </a:r>
            <a:r>
              <a:rPr lang="tr-TR" sz="2400" dirty="0" err="1"/>
              <a:t>For</a:t>
            </a:r>
            <a:r>
              <a:rPr lang="tr-TR" sz="2400" dirty="0"/>
              <a:t> </a:t>
            </a:r>
            <a:r>
              <a:rPr lang="tr-TR" sz="2400" dirty="0" err="1"/>
              <a:t>University</a:t>
            </a:r>
            <a:r>
              <a:rPr lang="tr-TR" sz="2400" dirty="0"/>
              <a:t> </a:t>
            </a:r>
            <a:r>
              <a:rPr lang="tr-TR" sz="2400" dirty="0" err="1"/>
              <a:t>Announcements</a:t>
            </a:r>
            <a:r>
              <a:rPr lang="tr-TR" sz="2400" dirty="0"/>
              <a:t>)</a:t>
            </a:r>
          </a:p>
          <a:p>
            <a:pPr marL="0" indent="0">
              <a:buNone/>
            </a:pPr>
            <a:endParaRPr lang="tr-TR" sz="2400" dirty="0"/>
          </a:p>
        </p:txBody>
      </p:sp>
      <p:sp>
        <p:nvSpPr>
          <p:cNvPr id="2" name="Google Shape;475;p20">
            <a:extLst>
              <a:ext uri="{FF2B5EF4-FFF2-40B4-BE49-F238E27FC236}">
                <a16:creationId xmlns:a16="http://schemas.microsoft.com/office/drawing/2014/main" id="{2F665322-F025-110F-060E-6592A71F2B67}"/>
              </a:ext>
            </a:extLst>
          </p:cNvPr>
          <p:cNvSpPr/>
          <p:nvPr/>
        </p:nvSpPr>
        <p:spPr>
          <a:xfrm>
            <a:off x="4219040" y="6008131"/>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350789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302116"/>
            <a:ext cx="4993739" cy="1246495"/>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668957"/>
            <a:ext cx="2776722"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COMMISSIONS</a:t>
            </a: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D90F82E9-CA0A-4161-8FAA-702CDEC29B83}"/>
              </a:ext>
            </a:extLst>
          </p:cNvPr>
          <p:cNvSpPr/>
          <p:nvPr/>
        </p:nvSpPr>
        <p:spPr>
          <a:xfrm>
            <a:off x="4569015" y="6381355"/>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sp>
        <p:nvSpPr>
          <p:cNvPr id="2" name="Google Shape;475;p20">
            <a:extLst>
              <a:ext uri="{FF2B5EF4-FFF2-40B4-BE49-F238E27FC236}">
                <a16:creationId xmlns:a16="http://schemas.microsoft.com/office/drawing/2014/main" id="{7DE00CEA-08C7-5C7B-C156-6ABBF295A485}"/>
              </a:ext>
            </a:extLst>
          </p:cNvPr>
          <p:cNvSpPr/>
          <p:nvPr/>
        </p:nvSpPr>
        <p:spPr>
          <a:xfrm>
            <a:off x="4219040" y="6008131"/>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6" name="Resim 5">
            <a:extLst>
              <a:ext uri="{FF2B5EF4-FFF2-40B4-BE49-F238E27FC236}">
                <a16:creationId xmlns:a16="http://schemas.microsoft.com/office/drawing/2014/main" id="{35095042-18E7-060F-CAB7-2FC6B7DF3D0F}"/>
              </a:ext>
            </a:extLst>
          </p:cNvPr>
          <p:cNvPicPr>
            <a:picLocks noChangeAspect="1"/>
          </p:cNvPicPr>
          <p:nvPr/>
        </p:nvPicPr>
        <p:blipFill>
          <a:blip r:embed="rId4"/>
          <a:stretch>
            <a:fillRect/>
          </a:stretch>
        </p:blipFill>
        <p:spPr>
          <a:xfrm>
            <a:off x="1525230" y="1827346"/>
            <a:ext cx="9364194" cy="3514251"/>
          </a:xfrm>
          <a:prstGeom prst="rect">
            <a:avLst/>
          </a:prstGeom>
        </p:spPr>
      </p:pic>
    </p:spTree>
    <p:extLst>
      <p:ext uri="{BB962C8B-B14F-4D97-AF65-F5344CB8AC3E}">
        <p14:creationId xmlns:p14="http://schemas.microsoft.com/office/powerpoint/2010/main" val="179671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A6928-0B12-1290-3A67-5A71102190D7}"/>
            </a:ext>
          </a:extLst>
        </p:cNvPr>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96B0B01C-7AEC-48ED-4CF0-89BDC1904B73}"/>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AC3DEB3-2089-112B-6927-A2643AFC924D}"/>
              </a:ext>
            </a:extLst>
          </p:cNvPr>
          <p:cNvSpPr/>
          <p:nvPr/>
        </p:nvSpPr>
        <p:spPr>
          <a:xfrm>
            <a:off x="1525230" y="302116"/>
            <a:ext cx="184731" cy="1246495"/>
          </a:xfrm>
          <a:prstGeom prst="rect">
            <a:avLst/>
          </a:prstGeom>
        </p:spPr>
        <p:txBody>
          <a:bodyPr wrap="none">
            <a:spAutoFit/>
          </a:bodyPr>
          <a:lstStyle/>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pic>
        <p:nvPicPr>
          <p:cNvPr id="3" name="Resim 2">
            <a:extLst>
              <a:ext uri="{FF2B5EF4-FFF2-40B4-BE49-F238E27FC236}">
                <a16:creationId xmlns:a16="http://schemas.microsoft.com/office/drawing/2014/main" id="{5F50EA28-CC2A-48AB-D72E-83893F4F4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65BB9AB0-8AE0-9DF6-39CE-70A7B2BB054D}"/>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2" name="Dikdörtgen 1">
            <a:extLst>
              <a:ext uri="{FF2B5EF4-FFF2-40B4-BE49-F238E27FC236}">
                <a16:creationId xmlns:a16="http://schemas.microsoft.com/office/drawing/2014/main" id="{7ADE662D-BD14-FB48-F381-FAC86E1E41B4}"/>
              </a:ext>
            </a:extLst>
          </p:cNvPr>
          <p:cNvSpPr/>
          <p:nvPr/>
        </p:nvSpPr>
        <p:spPr>
          <a:xfrm>
            <a:off x="1491472" y="141111"/>
            <a:ext cx="4993739" cy="1246495"/>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r>
              <a:rPr lang="tr-TR" sz="2800" b="1" dirty="0">
                <a:solidFill>
                  <a:srgbClr val="A9936E"/>
                </a:solidFill>
                <a:latin typeface="Arial" panose="020B0604020202020204" pitchFamily="34" charset="0"/>
                <a:cs typeface="Arial" panose="020B0604020202020204" pitchFamily="34" charset="0"/>
              </a:rPr>
              <a:t>COMMISSIONS</a:t>
            </a:r>
          </a:p>
          <a:p>
            <a:pPr>
              <a:lnSpc>
                <a:spcPts val="3000"/>
              </a:lnSpc>
            </a:pPr>
            <a:endParaRPr lang="tr-TR" sz="2800" dirty="0">
              <a:solidFill>
                <a:srgbClr val="00205C"/>
              </a:solidFill>
              <a:latin typeface="Gotham Book" panose="02000604040000020004" pitchFamily="50" charset="0"/>
            </a:endParaRPr>
          </a:p>
        </p:txBody>
      </p:sp>
      <p:pic>
        <p:nvPicPr>
          <p:cNvPr id="5" name="Resim 4">
            <a:extLst>
              <a:ext uri="{FF2B5EF4-FFF2-40B4-BE49-F238E27FC236}">
                <a16:creationId xmlns:a16="http://schemas.microsoft.com/office/drawing/2014/main" id="{2F8BF7C1-610D-843B-5622-C482135A0EB4}"/>
              </a:ext>
            </a:extLst>
          </p:cNvPr>
          <p:cNvPicPr>
            <a:picLocks noChangeAspect="1"/>
          </p:cNvPicPr>
          <p:nvPr/>
        </p:nvPicPr>
        <p:blipFill>
          <a:blip r:embed="rId4"/>
          <a:stretch>
            <a:fillRect/>
          </a:stretch>
        </p:blipFill>
        <p:spPr>
          <a:xfrm>
            <a:off x="1617595" y="1061776"/>
            <a:ext cx="7472617" cy="4946351"/>
          </a:xfrm>
          <a:prstGeom prst="rect">
            <a:avLst/>
          </a:prstGeom>
        </p:spPr>
      </p:pic>
      <p:sp>
        <p:nvSpPr>
          <p:cNvPr id="6" name="Google Shape;475;p20">
            <a:extLst>
              <a:ext uri="{FF2B5EF4-FFF2-40B4-BE49-F238E27FC236}">
                <a16:creationId xmlns:a16="http://schemas.microsoft.com/office/drawing/2014/main" id="{1D20419A-F404-5E5F-D6BA-429D7C16B257}"/>
              </a:ext>
            </a:extLst>
          </p:cNvPr>
          <p:cNvSpPr/>
          <p:nvPr/>
        </p:nvSpPr>
        <p:spPr>
          <a:xfrm>
            <a:off x="4219040" y="6008131"/>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170165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nodePh="1">
                                  <p:stCondLst>
                                    <p:cond delay="0"/>
                                  </p:stCondLst>
                                  <p:endCondLst>
                                    <p:cond evt="begin" delay="0">
                                      <p:tn val="5"/>
                                    </p:cond>
                                  </p:end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0C175-B15D-0604-F966-884D299757E8}"/>
            </a:ext>
          </a:extLst>
        </p:cNvPr>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37759F87-D00B-D61C-C227-B4CCA2B3099D}"/>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BAE1506C-BE13-7B88-EBD7-D2F9B58E2B26}"/>
              </a:ext>
            </a:extLst>
          </p:cNvPr>
          <p:cNvSpPr/>
          <p:nvPr/>
        </p:nvSpPr>
        <p:spPr>
          <a:xfrm>
            <a:off x="1525230" y="302116"/>
            <a:ext cx="4993739" cy="2015936"/>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r>
              <a:rPr lang="tr-TR" sz="2800" b="1" dirty="0">
                <a:solidFill>
                  <a:srgbClr val="A9936E"/>
                </a:solidFill>
                <a:latin typeface="Arial" panose="020B0604020202020204" pitchFamily="34" charset="0"/>
                <a:cs typeface="Arial" panose="020B0604020202020204" pitchFamily="34" charset="0"/>
              </a:rPr>
              <a:t>COMMISSIONS</a:t>
            </a: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pic>
        <p:nvPicPr>
          <p:cNvPr id="3" name="Resim 2">
            <a:extLst>
              <a:ext uri="{FF2B5EF4-FFF2-40B4-BE49-F238E27FC236}">
                <a16:creationId xmlns:a16="http://schemas.microsoft.com/office/drawing/2014/main" id="{E6341030-5D82-AC84-0C1F-C3A892F8F0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B18FA76E-761C-273C-83F9-385A49AD6932}"/>
              </a:ext>
            </a:extLst>
          </p:cNvPr>
          <p:cNvSpPr/>
          <p:nvPr/>
        </p:nvSpPr>
        <p:spPr>
          <a:xfrm>
            <a:off x="4569015" y="6381355"/>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sp>
        <p:nvSpPr>
          <p:cNvPr id="4" name="Google Shape;475;p20">
            <a:extLst>
              <a:ext uri="{FF2B5EF4-FFF2-40B4-BE49-F238E27FC236}">
                <a16:creationId xmlns:a16="http://schemas.microsoft.com/office/drawing/2014/main" id="{DB81C928-7938-5A39-195D-664C0FD84E26}"/>
              </a:ext>
            </a:extLst>
          </p:cNvPr>
          <p:cNvSpPr/>
          <p:nvPr/>
        </p:nvSpPr>
        <p:spPr>
          <a:xfrm>
            <a:off x="4219040" y="6008131"/>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5" name="Resim 4">
            <a:extLst>
              <a:ext uri="{FF2B5EF4-FFF2-40B4-BE49-F238E27FC236}">
                <a16:creationId xmlns:a16="http://schemas.microsoft.com/office/drawing/2014/main" id="{7FA8C573-E2BC-84B6-E950-223CE5067A2F}"/>
              </a:ext>
            </a:extLst>
          </p:cNvPr>
          <p:cNvPicPr>
            <a:picLocks noChangeAspect="1"/>
          </p:cNvPicPr>
          <p:nvPr/>
        </p:nvPicPr>
        <p:blipFill>
          <a:blip r:embed="rId4"/>
          <a:stretch>
            <a:fillRect/>
          </a:stretch>
        </p:blipFill>
        <p:spPr>
          <a:xfrm>
            <a:off x="1214716" y="1771435"/>
            <a:ext cx="10419889" cy="2420179"/>
          </a:xfrm>
          <a:prstGeom prst="rect">
            <a:avLst/>
          </a:prstGeom>
        </p:spPr>
      </p:pic>
    </p:spTree>
    <p:extLst>
      <p:ext uri="{BB962C8B-B14F-4D97-AF65-F5344CB8AC3E}">
        <p14:creationId xmlns:p14="http://schemas.microsoft.com/office/powerpoint/2010/main" val="387936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0CF4C-1B5A-56E1-6252-70E6A62FD204}"/>
            </a:ext>
          </a:extLst>
        </p:cNvPr>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AF3D2DE9-4BE1-BDFA-71CD-2AB79029976C}"/>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1FBE1E59-BD13-A87A-9594-DAEA2C409438}"/>
              </a:ext>
            </a:extLst>
          </p:cNvPr>
          <p:cNvSpPr/>
          <p:nvPr/>
        </p:nvSpPr>
        <p:spPr>
          <a:xfrm>
            <a:off x="1525230" y="302116"/>
            <a:ext cx="4993675" cy="1631216"/>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r>
              <a:rPr lang="tr-TR" sz="2800" b="1" dirty="0">
                <a:solidFill>
                  <a:srgbClr val="A9936E"/>
                </a:solidFill>
                <a:latin typeface="Arial" panose="020B0604020202020204" pitchFamily="34" charset="0"/>
                <a:cs typeface="Arial" panose="020B0604020202020204" pitchFamily="34" charset="0"/>
              </a:rPr>
              <a:t>COMMISSIONS</a:t>
            </a: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pic>
        <p:nvPicPr>
          <p:cNvPr id="3" name="Resim 2">
            <a:extLst>
              <a:ext uri="{FF2B5EF4-FFF2-40B4-BE49-F238E27FC236}">
                <a16:creationId xmlns:a16="http://schemas.microsoft.com/office/drawing/2014/main" id="{0A11BC08-B592-F250-9070-BC96D53CE2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2390713F-71EE-B678-C7F8-034C5F7163DB}"/>
              </a:ext>
            </a:extLst>
          </p:cNvPr>
          <p:cNvSpPr/>
          <p:nvPr/>
        </p:nvSpPr>
        <p:spPr>
          <a:xfrm>
            <a:off x="4569015" y="6381355"/>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pic>
        <p:nvPicPr>
          <p:cNvPr id="7" name="Resim 6">
            <a:extLst>
              <a:ext uri="{FF2B5EF4-FFF2-40B4-BE49-F238E27FC236}">
                <a16:creationId xmlns:a16="http://schemas.microsoft.com/office/drawing/2014/main" id="{E79C80A1-5FE5-48AF-8317-34F811B5CB98}"/>
              </a:ext>
            </a:extLst>
          </p:cNvPr>
          <p:cNvPicPr>
            <a:picLocks noChangeAspect="1"/>
          </p:cNvPicPr>
          <p:nvPr/>
        </p:nvPicPr>
        <p:blipFill>
          <a:blip r:embed="rId4"/>
          <a:stretch>
            <a:fillRect/>
          </a:stretch>
        </p:blipFill>
        <p:spPr>
          <a:xfrm>
            <a:off x="442123" y="2238209"/>
            <a:ext cx="11307753" cy="2381582"/>
          </a:xfrm>
          <a:prstGeom prst="rect">
            <a:avLst/>
          </a:prstGeom>
        </p:spPr>
      </p:pic>
      <p:sp>
        <p:nvSpPr>
          <p:cNvPr id="2" name="Google Shape;475;p20">
            <a:extLst>
              <a:ext uri="{FF2B5EF4-FFF2-40B4-BE49-F238E27FC236}">
                <a16:creationId xmlns:a16="http://schemas.microsoft.com/office/drawing/2014/main" id="{FF96D640-FDC1-4FB8-0630-96FE42B08046}"/>
              </a:ext>
            </a:extLst>
          </p:cNvPr>
          <p:cNvSpPr/>
          <p:nvPr/>
        </p:nvSpPr>
        <p:spPr>
          <a:xfrm>
            <a:off x="4311405" y="5965877"/>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
        <p:nvSpPr>
          <p:cNvPr id="4" name="Metin kutusu 3">
            <a:extLst>
              <a:ext uri="{FF2B5EF4-FFF2-40B4-BE49-F238E27FC236}">
                <a16:creationId xmlns:a16="http://schemas.microsoft.com/office/drawing/2014/main" id="{496D8D10-25A1-A359-2ED2-77273174A38B}"/>
              </a:ext>
            </a:extLst>
          </p:cNvPr>
          <p:cNvSpPr txBox="1"/>
          <p:nvPr/>
        </p:nvSpPr>
        <p:spPr>
          <a:xfrm>
            <a:off x="442123" y="2327913"/>
            <a:ext cx="4519842" cy="369332"/>
          </a:xfrm>
          <a:prstGeom prst="rect">
            <a:avLst/>
          </a:prstGeom>
          <a:solidFill>
            <a:schemeClr val="bg1"/>
          </a:solidFill>
        </p:spPr>
        <p:txBody>
          <a:bodyPr wrap="square" rtlCol="0">
            <a:spAutoFit/>
          </a:bodyPr>
          <a:lstStyle/>
          <a:p>
            <a:r>
              <a:rPr lang="tr-TR" dirty="0"/>
              <a:t>GRADUATION PROJECT COMMITTEE</a:t>
            </a:r>
          </a:p>
        </p:txBody>
      </p:sp>
    </p:spTree>
    <p:extLst>
      <p:ext uri="{BB962C8B-B14F-4D97-AF65-F5344CB8AC3E}">
        <p14:creationId xmlns:p14="http://schemas.microsoft.com/office/powerpoint/2010/main" val="218559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4993739" cy="861774"/>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1133597"/>
            <a:ext cx="2358338" cy="2785378"/>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INTERNSHIP</a:t>
            </a: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10" name="Dikdörtgen 9">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9" name="İçerik Yer Tutucusu 2"/>
          <p:cNvSpPr>
            <a:spLocks noGrp="1"/>
          </p:cNvSpPr>
          <p:nvPr>
            <p:ph idx="1"/>
          </p:nvPr>
        </p:nvSpPr>
        <p:spPr>
          <a:xfrm>
            <a:off x="762615" y="1685922"/>
            <a:ext cx="11509656" cy="4267657"/>
          </a:xfrm>
        </p:spPr>
        <p:txBody>
          <a:bodyPr>
            <a:noAutofit/>
          </a:bodyPr>
          <a:lstStyle/>
          <a:p>
            <a:pPr marL="0" indent="0">
              <a:buNone/>
            </a:pPr>
            <a:r>
              <a:rPr lang="tr-TR" sz="2400" dirty="0" err="1">
                <a:solidFill>
                  <a:srgbClr val="3333FF"/>
                </a:solidFill>
                <a:latin typeface="Arial" panose="020B0604020202020204" pitchFamily="34" charset="0"/>
                <a:cs typeface="Arial" panose="020B0604020202020204" pitchFamily="34" charset="0"/>
              </a:rPr>
              <a:t>Compulsory</a:t>
            </a:r>
            <a:r>
              <a:rPr lang="tr-TR" sz="2400" dirty="0">
                <a:solidFill>
                  <a:srgbClr val="3333FF"/>
                </a:solidFill>
                <a:latin typeface="Arial" panose="020B0604020202020204" pitchFamily="34" charset="0"/>
                <a:cs typeface="Arial" panose="020B0604020202020204" pitchFamily="34" charset="0"/>
              </a:rPr>
              <a:t> </a:t>
            </a:r>
            <a:r>
              <a:rPr lang="tr-TR" sz="2400" dirty="0" err="1">
                <a:solidFill>
                  <a:srgbClr val="3333FF"/>
                </a:solidFill>
                <a:latin typeface="Arial" panose="020B0604020202020204" pitchFamily="34" charset="0"/>
                <a:cs typeface="Arial" panose="020B0604020202020204" pitchFamily="34" charset="0"/>
              </a:rPr>
              <a:t>Internship</a:t>
            </a:r>
            <a:endParaRPr lang="tr-TR" sz="2400" dirty="0">
              <a:solidFill>
                <a:srgbClr val="3333FF"/>
              </a:solidFill>
              <a:latin typeface="Arial" panose="020B0604020202020204" pitchFamily="34" charset="0"/>
              <a:cs typeface="Arial" panose="020B0604020202020204" pitchFamily="34" charset="0"/>
            </a:endParaRPr>
          </a:p>
          <a:p>
            <a:pPr marL="0" indent="0">
              <a:buNone/>
            </a:pPr>
            <a:r>
              <a:rPr lang="tr-TR" sz="2400" dirty="0">
                <a:latin typeface="Arial" panose="020B0604020202020204" pitchFamily="34" charset="0"/>
                <a:cs typeface="Arial" panose="020B0604020202020204" pitchFamily="34" charset="0"/>
              </a:rPr>
              <a:t>20 </a:t>
            </a:r>
            <a:r>
              <a:rPr lang="tr-TR" sz="2400" dirty="0" err="1">
                <a:latin typeface="Arial" panose="020B0604020202020204" pitchFamily="34" charset="0"/>
                <a:cs typeface="Arial" panose="020B0604020202020204" pitchFamily="34" charset="0"/>
              </a:rPr>
              <a:t>Working</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Days</a:t>
            </a:r>
            <a:r>
              <a:rPr lang="tr-TR" sz="2400" dirty="0">
                <a:latin typeface="Arial" panose="020B0604020202020204" pitchFamily="34" charset="0"/>
                <a:cs typeface="Arial" panose="020B0604020202020204" pitchFamily="34" charset="0"/>
              </a:rPr>
              <a:t> – </a:t>
            </a:r>
            <a:r>
              <a:rPr lang="tr-TR" sz="2400" dirty="0" err="1">
                <a:latin typeface="Arial" panose="020B0604020202020204" pitchFamily="34" charset="0"/>
                <a:cs typeface="Arial" panose="020B0604020202020204" pitchFamily="34" charset="0"/>
              </a:rPr>
              <a:t>Laboratory</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Internship</a:t>
            </a:r>
            <a:endParaRPr lang="tr-TR" sz="2400" dirty="0">
              <a:latin typeface="Arial" panose="020B0604020202020204" pitchFamily="34" charset="0"/>
              <a:cs typeface="Arial" panose="020B0604020202020204" pitchFamily="34" charset="0"/>
            </a:endParaRPr>
          </a:p>
          <a:p>
            <a:pPr marL="0" indent="0">
              <a:buNone/>
            </a:pPr>
            <a:r>
              <a:rPr lang="tr-TR" sz="2400" dirty="0">
                <a:latin typeface="Arial" panose="020B0604020202020204" pitchFamily="34" charset="0"/>
                <a:cs typeface="Arial" panose="020B0604020202020204" pitchFamily="34" charset="0"/>
              </a:rPr>
              <a:t>20 </a:t>
            </a:r>
            <a:r>
              <a:rPr lang="tr-TR" sz="2400" dirty="0" err="1">
                <a:latin typeface="Arial" panose="020B0604020202020204" pitchFamily="34" charset="0"/>
                <a:cs typeface="Arial" panose="020B0604020202020204" pitchFamily="34" charset="0"/>
              </a:rPr>
              <a:t>Working</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Days</a:t>
            </a:r>
            <a:r>
              <a:rPr lang="tr-TR" sz="2400" dirty="0">
                <a:latin typeface="Arial" panose="020B0604020202020204" pitchFamily="34" charset="0"/>
                <a:cs typeface="Arial" panose="020B0604020202020204" pitchFamily="34" charset="0"/>
              </a:rPr>
              <a:t> – </a:t>
            </a:r>
            <a:r>
              <a:rPr lang="tr-TR" sz="2400" dirty="0" err="1">
                <a:latin typeface="Arial" panose="020B0604020202020204" pitchFamily="34" charset="0"/>
                <a:cs typeface="Arial" panose="020B0604020202020204" pitchFamily="34" charset="0"/>
              </a:rPr>
              <a:t>Industrial</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Internship</a:t>
            </a:r>
            <a:endParaRPr lang="tr-TR" sz="2400" dirty="0">
              <a:latin typeface="Arial" panose="020B0604020202020204" pitchFamily="34" charset="0"/>
              <a:cs typeface="Arial" panose="020B0604020202020204" pitchFamily="34" charset="0"/>
            </a:endParaRPr>
          </a:p>
          <a:p>
            <a:pPr marL="0" indent="0">
              <a:buNone/>
            </a:pPr>
            <a:r>
              <a:rPr lang="tr-TR" sz="2400" dirty="0" err="1">
                <a:latin typeface="Arial" panose="020B0604020202020204" pitchFamily="34" charset="0"/>
                <a:cs typeface="Arial" panose="020B0604020202020204" pitchFamily="34" charset="0"/>
              </a:rPr>
              <a:t>The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laboratory</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internship</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must</a:t>
            </a:r>
            <a:r>
              <a:rPr lang="tr-TR" sz="2400" dirty="0">
                <a:latin typeface="Arial" panose="020B0604020202020204" pitchFamily="34" charset="0"/>
                <a:cs typeface="Arial" panose="020B0604020202020204" pitchFamily="34" charset="0"/>
              </a:rPr>
              <a:t> be </a:t>
            </a:r>
            <a:r>
              <a:rPr lang="tr-TR" sz="2400" dirty="0" err="1">
                <a:latin typeface="Arial" panose="020B0604020202020204" pitchFamily="34" charset="0"/>
                <a:cs typeface="Arial" panose="020B0604020202020204" pitchFamily="34" charset="0"/>
              </a:rPr>
              <a:t>completed</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before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the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industrial</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internship</a:t>
            </a:r>
            <a:r>
              <a:rPr lang="tr-TR" sz="2400" dirty="0">
                <a:latin typeface="Arial" panose="020B0604020202020204" pitchFamily="34" charset="0"/>
                <a:cs typeface="Arial" panose="020B0604020202020204" pitchFamily="34" charset="0"/>
              </a:rPr>
              <a:t>.</a:t>
            </a:r>
          </a:p>
          <a:p>
            <a:pPr marL="0" indent="0">
              <a:buNone/>
            </a:pPr>
            <a:r>
              <a:rPr lang="tr-TR" sz="2400" dirty="0" err="1">
                <a:latin typeface="Arial" panose="020B0604020202020204" pitchFamily="34" charset="0"/>
                <a:cs typeface="Arial" panose="020B0604020202020204" pitchFamily="34" charset="0"/>
              </a:rPr>
              <a:t>Students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are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responsible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for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securing</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their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own</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internship</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placements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However</a:t>
            </a:r>
            <a:r>
              <a:rPr lang="tr-TR" sz="2400" dirty="0">
                <a:latin typeface="Arial" panose="020B0604020202020204" pitchFamily="34" charset="0"/>
                <a:cs typeface="Arial" panose="020B0604020202020204" pitchFamily="34" charset="0"/>
              </a:rPr>
              <a:t>, they </a:t>
            </a:r>
            <a:r>
              <a:rPr lang="tr-TR" sz="2400" dirty="0" err="1">
                <a:latin typeface="Arial" panose="020B0604020202020204" pitchFamily="34" charset="0"/>
                <a:cs typeface="Arial" panose="020B0604020202020204" pitchFamily="34" charset="0"/>
              </a:rPr>
              <a:t>may</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also</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refer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to</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the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list</a:t>
            </a:r>
            <a:r>
              <a:rPr lang="tr-TR" sz="2400" dirty="0">
                <a:latin typeface="Arial" panose="020B0604020202020204" pitchFamily="34" charset="0"/>
                <a:cs typeface="Arial" panose="020B0604020202020204" pitchFamily="34" charset="0"/>
              </a:rPr>
              <a:t> of </a:t>
            </a:r>
            <a:r>
              <a:rPr lang="tr-TR" sz="2400" dirty="0" err="1">
                <a:latin typeface="Arial" panose="020B0604020202020204" pitchFamily="34" charset="0"/>
                <a:cs typeface="Arial" panose="020B0604020202020204" pitchFamily="34" charset="0"/>
              </a:rPr>
              <a:t>organizations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where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previous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students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have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completed</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their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internships</a:t>
            </a:r>
            <a:r>
              <a:rPr lang="tr-TR" sz="2400" dirty="0">
                <a:latin typeface="Arial" panose="020B0604020202020204" pitchFamily="34" charset="0"/>
                <a:cs typeface="Arial" panose="020B0604020202020204" pitchFamily="34" charset="0"/>
              </a:rPr>
              <a:t>.</a:t>
            </a:r>
          </a:p>
          <a:p>
            <a:pPr marL="0" indent="0">
              <a:buNone/>
            </a:pPr>
            <a:r>
              <a:rPr lang="tr-TR" sz="2400" dirty="0" err="1">
                <a:latin typeface="Arial" panose="020B0604020202020204" pitchFamily="34" charset="0"/>
                <a:cs typeface="Arial" panose="020B0604020202020204" pitchFamily="34" charset="0"/>
              </a:rPr>
              <a:t>Students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may</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also</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complete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their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internships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abroad</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through</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the</a:t>
            </a:r>
            <a:r>
              <a:rPr lang="tr-TR" sz="2400" dirty="0">
                <a:latin typeface="Arial" panose="020B0604020202020204" pitchFamily="34" charset="0"/>
                <a:cs typeface="Arial" panose="020B0604020202020204" pitchFamily="34" charset="0"/>
              </a:rPr>
              <a:t> Erasmus+ </a:t>
            </a:r>
            <a:r>
              <a:rPr lang="tr-TR" sz="2400" dirty="0" err="1">
                <a:latin typeface="Arial" panose="020B0604020202020204" pitchFamily="34" charset="0"/>
                <a:cs typeface="Arial" panose="020B0604020202020204" pitchFamily="34" charset="0"/>
              </a:rPr>
              <a:t>Programme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or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by</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making</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their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own</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arrangements</a:t>
            </a:r>
            <a:r>
              <a:rPr lang="tr-TR" sz="2400" dirty="0">
                <a:latin typeface="Arial" panose="020B0604020202020204" pitchFamily="34" charset="0"/>
                <a:cs typeface="Arial" panose="020B0604020202020204" pitchFamily="34" charset="0"/>
              </a:rPr>
              <a:t>.</a:t>
            </a:r>
          </a:p>
          <a:p>
            <a:pPr marL="0" indent="0">
              <a:buNone/>
            </a:pPr>
            <a:r>
              <a:rPr lang="tr-TR" sz="2400" dirty="0" err="1">
                <a:latin typeface="Arial" panose="020B0604020202020204" pitchFamily="34" charset="0"/>
                <a:cs typeface="Arial" panose="020B0604020202020204" pitchFamily="34" charset="0"/>
              </a:rPr>
              <a:t>Detailed</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information</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regarding</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internship</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procedures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and</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requirements</a:t>
            </a:r>
            <a:r>
              <a:rPr lang="tr-TR" sz="2400" dirty="0">
                <a:latin typeface="Arial" panose="020B0604020202020204" pitchFamily="34" charset="0"/>
                <a:cs typeface="Arial" panose="020B0604020202020204" pitchFamily="34" charset="0"/>
              </a:rPr>
              <a:t> is </a:t>
            </a:r>
            <a:r>
              <a:rPr lang="tr-TR" sz="2400" dirty="0" err="1">
                <a:latin typeface="Arial" panose="020B0604020202020204" pitchFamily="34" charset="0"/>
                <a:cs typeface="Arial" panose="020B0604020202020204" pitchFamily="34" charset="0"/>
              </a:rPr>
              <a:t>available</a:t>
            </a:r>
            <a:r>
              <a:rPr lang="tr-TR" sz="2400" dirty="0">
                <a:latin typeface="Arial" panose="020B0604020202020204" pitchFamily="34" charset="0"/>
                <a:cs typeface="Arial" panose="020B0604020202020204" pitchFamily="34" charset="0"/>
              </a:rPr>
              <a:t> on </a:t>
            </a:r>
            <a:r>
              <a:rPr lang="tr-TR" sz="2400" dirty="0" err="1">
                <a:latin typeface="Arial" panose="020B0604020202020204" pitchFamily="34" charset="0"/>
                <a:cs typeface="Arial" panose="020B0604020202020204" pitchFamily="34" charset="0"/>
              </a:rPr>
              <a:t>the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Department's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website</a:t>
            </a:r>
            <a:r>
              <a:rPr lang="tr-TR" sz="2400" dirty="0">
                <a:latin typeface="Arial" panose="020B0604020202020204" pitchFamily="34" charset="0"/>
                <a:cs typeface="Arial" panose="020B0604020202020204" pitchFamily="34" charset="0"/>
              </a:rPr>
              <a:t>.</a:t>
            </a:r>
          </a:p>
          <a:p>
            <a:pPr marL="0" indent="0" algn="just">
              <a:buNone/>
            </a:pPr>
            <a:endParaRPr lang="tr-TR" sz="2400" dirty="0">
              <a:latin typeface="Arial" panose="020B0604020202020204" pitchFamily="34" charset="0"/>
              <a:cs typeface="Arial" panose="020B0604020202020204" pitchFamily="34" charset="0"/>
            </a:endParaRPr>
          </a:p>
        </p:txBody>
      </p:sp>
      <p:sp>
        <p:nvSpPr>
          <p:cNvPr id="2" name="Google Shape;475;p20">
            <a:extLst>
              <a:ext uri="{FF2B5EF4-FFF2-40B4-BE49-F238E27FC236}">
                <a16:creationId xmlns:a16="http://schemas.microsoft.com/office/drawing/2014/main" id="{1376E268-B3DA-1E46-4AE7-5B4A9D7B8B5A}"/>
              </a:ext>
            </a:extLst>
          </p:cNvPr>
          <p:cNvSpPr/>
          <p:nvPr/>
        </p:nvSpPr>
        <p:spPr>
          <a:xfrm>
            <a:off x="4219040" y="6104376"/>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286094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4993739" cy="1631216"/>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1133597"/>
            <a:ext cx="2358338" cy="2785378"/>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INTERNSHIP</a:t>
            </a: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10" name="Dikdörtgen 9">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pic>
        <p:nvPicPr>
          <p:cNvPr id="2" name="Resim 1">
            <a:extLst>
              <a:ext uri="{FF2B5EF4-FFF2-40B4-BE49-F238E27FC236}">
                <a16:creationId xmlns:a16="http://schemas.microsoft.com/office/drawing/2014/main" id="{6CCC3919-007E-471B-DC0D-AF846E5FBAC3}"/>
              </a:ext>
            </a:extLst>
          </p:cNvPr>
          <p:cNvPicPr>
            <a:picLocks noChangeAspect="1"/>
          </p:cNvPicPr>
          <p:nvPr/>
        </p:nvPicPr>
        <p:blipFill>
          <a:blip r:embed="rId4"/>
          <a:stretch>
            <a:fillRect/>
          </a:stretch>
        </p:blipFill>
        <p:spPr>
          <a:xfrm>
            <a:off x="375910" y="1893388"/>
            <a:ext cx="10497799" cy="4255473"/>
          </a:xfrm>
          <a:prstGeom prst="rect">
            <a:avLst/>
          </a:prstGeom>
        </p:spPr>
      </p:pic>
      <p:sp>
        <p:nvSpPr>
          <p:cNvPr id="6" name="Dikdörtgen 5">
            <a:extLst>
              <a:ext uri="{FF2B5EF4-FFF2-40B4-BE49-F238E27FC236}">
                <a16:creationId xmlns:a16="http://schemas.microsoft.com/office/drawing/2014/main" id="{E9CBF7D0-2D3B-1472-0035-97206F3CB311}"/>
              </a:ext>
            </a:extLst>
          </p:cNvPr>
          <p:cNvSpPr/>
          <p:nvPr/>
        </p:nvSpPr>
        <p:spPr>
          <a:xfrm>
            <a:off x="462556" y="5338829"/>
            <a:ext cx="1277034" cy="223934"/>
          </a:xfrm>
          <a:prstGeom prst="rect">
            <a:avLst/>
          </a:prstGeom>
          <a:noFill/>
          <a:ln w="28575">
            <a:solidFill>
              <a:srgbClr val="C00000"/>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Google Shape;475;p20">
            <a:extLst>
              <a:ext uri="{FF2B5EF4-FFF2-40B4-BE49-F238E27FC236}">
                <a16:creationId xmlns:a16="http://schemas.microsoft.com/office/drawing/2014/main" id="{B20E2272-71B8-1160-A102-7C26943344E2}"/>
              </a:ext>
            </a:extLst>
          </p:cNvPr>
          <p:cNvSpPr/>
          <p:nvPr/>
        </p:nvSpPr>
        <p:spPr>
          <a:xfrm>
            <a:off x="4219040" y="6104376"/>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3915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4993739" cy="1631216"/>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1133597"/>
            <a:ext cx="2358338" cy="2785378"/>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INTERNSHIP</a:t>
            </a: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10" name="Dikdörtgen 9">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pic>
        <p:nvPicPr>
          <p:cNvPr id="2" name="Resim 1">
            <a:extLst>
              <a:ext uri="{FF2B5EF4-FFF2-40B4-BE49-F238E27FC236}">
                <a16:creationId xmlns:a16="http://schemas.microsoft.com/office/drawing/2014/main" id="{30C543B5-D536-FD56-16BF-F40E0EAEBD57}"/>
              </a:ext>
            </a:extLst>
          </p:cNvPr>
          <p:cNvPicPr>
            <a:picLocks noChangeAspect="1"/>
          </p:cNvPicPr>
          <p:nvPr/>
        </p:nvPicPr>
        <p:blipFill>
          <a:blip r:embed="rId4"/>
          <a:stretch>
            <a:fillRect/>
          </a:stretch>
        </p:blipFill>
        <p:spPr>
          <a:xfrm>
            <a:off x="762615" y="1714411"/>
            <a:ext cx="8910918" cy="4409127"/>
          </a:xfrm>
          <a:prstGeom prst="rect">
            <a:avLst/>
          </a:prstGeom>
        </p:spPr>
      </p:pic>
      <p:sp>
        <p:nvSpPr>
          <p:cNvPr id="4" name="Dikdörtgen 3">
            <a:extLst>
              <a:ext uri="{FF2B5EF4-FFF2-40B4-BE49-F238E27FC236}">
                <a16:creationId xmlns:a16="http://schemas.microsoft.com/office/drawing/2014/main" id="{27655E63-D64A-3024-D627-E8C04ADEB29A}"/>
              </a:ext>
            </a:extLst>
          </p:cNvPr>
          <p:cNvSpPr/>
          <p:nvPr/>
        </p:nvSpPr>
        <p:spPr>
          <a:xfrm>
            <a:off x="892918" y="4790583"/>
            <a:ext cx="1264624" cy="317240"/>
          </a:xfrm>
          <a:prstGeom prst="rect">
            <a:avLst/>
          </a:prstGeom>
          <a:noFill/>
          <a:ln w="28575">
            <a:solidFill>
              <a:srgbClr val="C00000"/>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Google Shape;475;p20">
            <a:extLst>
              <a:ext uri="{FF2B5EF4-FFF2-40B4-BE49-F238E27FC236}">
                <a16:creationId xmlns:a16="http://schemas.microsoft.com/office/drawing/2014/main" id="{A415043A-6CCC-4422-AD18-7BD7299FDB45}"/>
              </a:ext>
            </a:extLst>
          </p:cNvPr>
          <p:cNvSpPr/>
          <p:nvPr/>
        </p:nvSpPr>
        <p:spPr>
          <a:xfrm>
            <a:off x="4219040" y="6104376"/>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284821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150013"/>
            <a:ext cx="4993739" cy="1246495"/>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 AND TRAINING</a:t>
            </a: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541136"/>
            <a:ext cx="5617243" cy="3554819"/>
          </a:xfrm>
          <a:prstGeom prst="rect">
            <a:avLst/>
          </a:prstGeom>
        </p:spPr>
        <p:txBody>
          <a:bodyPr wrap="none">
            <a:spAutoFit/>
          </a:bodyPr>
          <a:lstStyle/>
          <a:p>
            <a:pPr>
              <a:lnSpc>
                <a:spcPts val="3000"/>
              </a:lnSpc>
            </a:pPr>
            <a:r>
              <a:rPr lang="tr-TR" sz="2800" b="1" dirty="0" err="1">
                <a:solidFill>
                  <a:srgbClr val="A9936E"/>
                </a:solidFill>
                <a:latin typeface="Arial" panose="020B0604020202020204" pitchFamily="34" charset="0"/>
                <a:cs typeface="Arial" panose="020B0604020202020204" pitchFamily="34" charset="0"/>
              </a:rPr>
              <a:t>Cooperative</a:t>
            </a:r>
            <a:r>
              <a:rPr lang="tr-TR" sz="2800" b="1" dirty="0">
                <a:solidFill>
                  <a:srgbClr val="A9936E"/>
                </a:solidFill>
                <a:latin typeface="Arial" panose="020B0604020202020204" pitchFamily="34" charset="0"/>
                <a:cs typeface="Arial" panose="020B0604020202020204" pitchFamily="34" charset="0"/>
              </a:rPr>
              <a:t> </a:t>
            </a:r>
            <a:r>
              <a:rPr lang="tr-TR" sz="2800" b="1" dirty="0" err="1">
                <a:solidFill>
                  <a:srgbClr val="A9936E"/>
                </a:solidFill>
                <a:latin typeface="Arial" panose="020B0604020202020204" pitchFamily="34" charset="0"/>
                <a:cs typeface="Arial" panose="020B0604020202020204" pitchFamily="34" charset="0"/>
              </a:rPr>
              <a:t>Education</a:t>
            </a:r>
            <a:r>
              <a:rPr lang="tr-TR" sz="2800" b="1" dirty="0">
                <a:solidFill>
                  <a:srgbClr val="A9936E"/>
                </a:solidFill>
                <a:latin typeface="Arial" panose="020B0604020202020204" pitchFamily="34" charset="0"/>
                <a:cs typeface="Arial" panose="020B0604020202020204" pitchFamily="34" charset="0"/>
              </a:rPr>
              <a:t> (COOP)</a:t>
            </a: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5" y="-36283"/>
            <a:ext cx="1525230" cy="1525230"/>
          </a:xfrm>
          <a:prstGeom prst="rect">
            <a:avLst/>
          </a:prstGeom>
        </p:spPr>
      </p:pic>
      <p:sp>
        <p:nvSpPr>
          <p:cNvPr id="2" name="Metin kutusu 1">
            <a:extLst>
              <a:ext uri="{FF2B5EF4-FFF2-40B4-BE49-F238E27FC236}">
                <a16:creationId xmlns:a16="http://schemas.microsoft.com/office/drawing/2014/main" id="{2628A6A7-C846-31A9-FD28-D09C11774CDD}"/>
              </a:ext>
            </a:extLst>
          </p:cNvPr>
          <p:cNvSpPr txBox="1"/>
          <p:nvPr/>
        </p:nvSpPr>
        <p:spPr>
          <a:xfrm>
            <a:off x="220046" y="1675243"/>
            <a:ext cx="3558852" cy="2246769"/>
          </a:xfrm>
          <a:prstGeom prst="rect">
            <a:avLst/>
          </a:prstGeom>
          <a:noFill/>
        </p:spPr>
        <p:txBody>
          <a:bodyPr wrap="square">
            <a:spAutoFit/>
          </a:bodyPr>
          <a:lstStyle/>
          <a:p>
            <a:pPr algn="just"/>
            <a:r>
              <a:rPr lang="tr-TR" sz="2000" i="0" dirty="0" err="1">
                <a:effectLst/>
                <a:latin typeface="Arial" panose="020B0604020202020204" pitchFamily="34" charset="0"/>
                <a:cs typeface="Arial" panose="020B0604020202020204" pitchFamily="34" charset="0"/>
              </a:rPr>
              <a:t>The</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aim</a:t>
            </a:r>
            <a:r>
              <a:rPr lang="tr-TR" sz="2000" i="0" dirty="0">
                <a:effectLst/>
                <a:latin typeface="Arial" panose="020B0604020202020204" pitchFamily="34" charset="0"/>
                <a:cs typeface="Arial" panose="020B0604020202020204" pitchFamily="34" charset="0"/>
              </a:rPr>
              <a:t> of </a:t>
            </a:r>
            <a:r>
              <a:rPr lang="tr-TR" sz="2000" i="0" dirty="0" err="1">
                <a:effectLst/>
                <a:latin typeface="Arial" panose="020B0604020202020204" pitchFamily="34" charset="0"/>
                <a:cs typeface="Arial" panose="020B0604020202020204" pitchFamily="34" charset="0"/>
              </a:rPr>
              <a:t>the</a:t>
            </a:r>
            <a:r>
              <a:rPr lang="tr-TR" sz="2000" i="0" dirty="0">
                <a:effectLst/>
                <a:latin typeface="Arial" panose="020B0604020202020204" pitchFamily="34" charset="0"/>
                <a:cs typeface="Arial" panose="020B0604020202020204" pitchFamily="34" charset="0"/>
              </a:rPr>
              <a:t> </a:t>
            </a:r>
            <a:r>
              <a:rPr lang="tr-TR" sz="2000" b="1" i="0" dirty="0">
                <a:effectLst/>
                <a:latin typeface="Arial" panose="020B0604020202020204" pitchFamily="34" charset="0"/>
                <a:cs typeface="Arial" panose="020B0604020202020204" pitchFamily="34" charset="0"/>
              </a:rPr>
              <a:t>CO-OP (</a:t>
            </a:r>
            <a:r>
              <a:rPr lang="tr-TR" sz="2000" b="1" i="0" dirty="0" err="1">
                <a:effectLst/>
                <a:latin typeface="Arial" panose="020B0604020202020204" pitchFamily="34" charset="0"/>
                <a:cs typeface="Arial" panose="020B0604020202020204" pitchFamily="34" charset="0"/>
              </a:rPr>
              <a:t>Cooperative</a:t>
            </a:r>
            <a:r>
              <a:rPr lang="tr-TR" sz="2000" b="1" i="0" dirty="0">
                <a:effectLst/>
                <a:latin typeface="Arial" panose="020B0604020202020204" pitchFamily="34" charset="0"/>
                <a:cs typeface="Arial" panose="020B0604020202020204" pitchFamily="34" charset="0"/>
              </a:rPr>
              <a:t> </a:t>
            </a:r>
            <a:r>
              <a:rPr lang="tr-TR" sz="2000" b="1" i="0" dirty="0" err="1">
                <a:effectLst/>
                <a:latin typeface="Arial" panose="020B0604020202020204" pitchFamily="34" charset="0"/>
                <a:cs typeface="Arial" panose="020B0604020202020204" pitchFamily="34" charset="0"/>
              </a:rPr>
              <a:t>Education</a:t>
            </a:r>
            <a:r>
              <a:rPr lang="tr-TR" sz="2000" b="1" i="0" dirty="0">
                <a:effectLst/>
                <a:latin typeface="Arial" panose="020B0604020202020204" pitchFamily="34" charset="0"/>
                <a:cs typeface="Arial" panose="020B0604020202020204" pitchFamily="34" charset="0"/>
              </a:rPr>
              <a:t>) </a:t>
            </a:r>
            <a:r>
              <a:rPr lang="tr-TR" sz="2000" i="0" dirty="0">
                <a:effectLst/>
                <a:latin typeface="Arial" panose="020B0604020202020204" pitchFamily="34" charset="0"/>
                <a:cs typeface="Arial" panose="020B0604020202020204" pitchFamily="34" charset="0"/>
              </a:rPr>
              <a:t>Program is </a:t>
            </a:r>
            <a:r>
              <a:rPr lang="tr-TR" sz="2000" i="0" dirty="0" err="1">
                <a:effectLst/>
                <a:latin typeface="Arial" panose="020B0604020202020204" pitchFamily="34" charset="0"/>
                <a:cs typeface="Arial" panose="020B0604020202020204" pitchFamily="34" charset="0"/>
              </a:rPr>
              <a:t>to</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strengthen</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the</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relationship</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between</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the</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University</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and</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industry</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by</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fostering</a:t>
            </a:r>
            <a:r>
              <a:rPr lang="tr-TR" sz="2000" i="0" dirty="0">
                <a:effectLst/>
                <a:latin typeface="Arial" panose="020B0604020202020204" pitchFamily="34" charset="0"/>
                <a:cs typeface="Arial" panose="020B0604020202020204" pitchFamily="34" charset="0"/>
              </a:rPr>
              <a:t> a </a:t>
            </a:r>
            <a:r>
              <a:rPr lang="tr-TR" sz="2000" i="0" dirty="0" err="1">
                <a:effectLst/>
                <a:latin typeface="Arial" panose="020B0604020202020204" pitchFamily="34" charset="0"/>
                <a:cs typeface="Arial" panose="020B0604020202020204" pitchFamily="34" charset="0"/>
              </a:rPr>
              <a:t>more</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integrated</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and</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sustainable</a:t>
            </a:r>
            <a:r>
              <a:rPr lang="tr-TR" sz="2000" i="0" dirty="0">
                <a:effectLst/>
                <a:latin typeface="Arial" panose="020B0604020202020204" pitchFamily="34" charset="0"/>
                <a:cs typeface="Arial" panose="020B0604020202020204" pitchFamily="34" charset="0"/>
              </a:rPr>
              <a:t> </a:t>
            </a:r>
            <a:r>
              <a:rPr lang="tr-TR" sz="2000" i="0" dirty="0" err="1">
                <a:effectLst/>
                <a:latin typeface="Arial" panose="020B0604020202020204" pitchFamily="34" charset="0"/>
                <a:cs typeface="Arial" panose="020B0604020202020204" pitchFamily="34" charset="0"/>
              </a:rPr>
              <a:t>collaboration</a:t>
            </a:r>
            <a:r>
              <a:rPr lang="tr-TR" sz="2000" i="0" dirty="0">
                <a:effectLst/>
                <a:latin typeface="Arial" panose="020B0604020202020204" pitchFamily="34" charset="0"/>
                <a:cs typeface="Arial" panose="020B0604020202020204" pitchFamily="34" charset="0"/>
              </a:rPr>
              <a:t>.</a:t>
            </a:r>
          </a:p>
        </p:txBody>
      </p:sp>
      <p:sp>
        <p:nvSpPr>
          <p:cNvPr id="14" name="Dikdörtgen 13">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5" name="Google Shape;475;p20">
            <a:extLst>
              <a:ext uri="{FF2B5EF4-FFF2-40B4-BE49-F238E27FC236}">
                <a16:creationId xmlns:a16="http://schemas.microsoft.com/office/drawing/2014/main" id="{2315F5AB-E60F-FA9B-BC60-76CAD7F1CF8E}"/>
              </a:ext>
            </a:extLst>
          </p:cNvPr>
          <p:cNvSpPr/>
          <p:nvPr/>
        </p:nvSpPr>
        <p:spPr>
          <a:xfrm>
            <a:off x="4219040" y="6104376"/>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7" name="Resim 6">
            <a:extLst>
              <a:ext uri="{FF2B5EF4-FFF2-40B4-BE49-F238E27FC236}">
                <a16:creationId xmlns:a16="http://schemas.microsoft.com/office/drawing/2014/main" id="{D328E7F7-C10C-3752-78D1-54EFD74B08D0}"/>
              </a:ext>
            </a:extLst>
          </p:cNvPr>
          <p:cNvPicPr>
            <a:picLocks noChangeAspect="1"/>
          </p:cNvPicPr>
          <p:nvPr/>
        </p:nvPicPr>
        <p:blipFill>
          <a:blip r:embed="rId4"/>
          <a:stretch>
            <a:fillRect/>
          </a:stretch>
        </p:blipFill>
        <p:spPr>
          <a:xfrm>
            <a:off x="3998529" y="1301525"/>
            <a:ext cx="7973425" cy="3896890"/>
          </a:xfrm>
          <a:prstGeom prst="rect">
            <a:avLst/>
          </a:prstGeom>
        </p:spPr>
      </p:pic>
      <p:sp>
        <p:nvSpPr>
          <p:cNvPr id="8" name="Dikdörtgen 7">
            <a:extLst>
              <a:ext uri="{FF2B5EF4-FFF2-40B4-BE49-F238E27FC236}">
                <a16:creationId xmlns:a16="http://schemas.microsoft.com/office/drawing/2014/main" id="{CF100C7C-D0DE-D07E-4E24-D6E27A9E8187}"/>
              </a:ext>
            </a:extLst>
          </p:cNvPr>
          <p:cNvSpPr/>
          <p:nvPr/>
        </p:nvSpPr>
        <p:spPr>
          <a:xfrm>
            <a:off x="3998529" y="3608846"/>
            <a:ext cx="1582000" cy="313166"/>
          </a:xfrm>
          <a:prstGeom prst="rect">
            <a:avLst/>
          </a:prstGeom>
          <a:noFill/>
          <a:ln w="57150">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361795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1502334" cy="1631216"/>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MÜDEK</a:t>
            </a: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a:p>
            <a:pPr>
              <a:lnSpc>
                <a:spcPts val="3000"/>
              </a:lnSpc>
            </a:pPr>
            <a:endParaRPr lang="tr-TR" sz="2800" dirty="0">
              <a:solidFill>
                <a:srgbClr val="00205C"/>
              </a:solidFill>
              <a:latin typeface="Gotham Book" panose="02000604040000020004" pitchFamily="50" charset="0"/>
            </a:endParaRP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9" name="Dikdörtgen 8">
            <a:extLst>
              <a:ext uri="{FF2B5EF4-FFF2-40B4-BE49-F238E27FC236}">
                <a16:creationId xmlns:a16="http://schemas.microsoft.com/office/drawing/2014/main" id="{D90F82E9-CA0A-4161-8FAA-702CDEC29B83}"/>
              </a:ext>
            </a:extLst>
          </p:cNvPr>
          <p:cNvSpPr/>
          <p:nvPr/>
        </p:nvSpPr>
        <p:spPr>
          <a:xfrm>
            <a:off x="5994052" y="6381355"/>
            <a:ext cx="184730"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pic>
        <p:nvPicPr>
          <p:cNvPr id="10" name="Picture 2" descr="Sakarya Üniversitesi | METALURJİ ve MALZEME MÜHENDİSLİĞİ | Akreditasy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0895" y="1656303"/>
            <a:ext cx="7245477" cy="2847976"/>
          </a:xfrm>
          <a:prstGeom prst="rect">
            <a:avLst/>
          </a:prstGeom>
          <a:noFill/>
          <a:extLst>
            <a:ext uri="{909E8E84-426E-40DD-AFC4-6F175D3DCCD1}">
              <a14:hiddenFill xmlns:a14="http://schemas.microsoft.com/office/drawing/2010/main">
                <a:solidFill>
                  <a:srgbClr val="FFFFFF"/>
                </a:solidFill>
              </a14:hiddenFill>
            </a:ext>
          </a:extLst>
        </p:spPr>
      </p:pic>
      <p:sp>
        <p:nvSpPr>
          <p:cNvPr id="11" name="Dikdörtgen 10"/>
          <p:cNvSpPr/>
          <p:nvPr/>
        </p:nvSpPr>
        <p:spPr>
          <a:xfrm>
            <a:off x="994754" y="4958900"/>
            <a:ext cx="10957758" cy="738664"/>
          </a:xfrm>
          <a:prstGeom prst="rect">
            <a:avLst/>
          </a:prstGeom>
        </p:spPr>
        <p:txBody>
          <a:bodyPr wrap="square">
            <a:spAutoFit/>
          </a:bodyPr>
          <a:lstStyle/>
          <a:p>
            <a:pPr marL="285750" indent="-285750" algn="just">
              <a:buFont typeface="Arial" panose="020B0604020202020204" pitchFamily="34" charset="0"/>
              <a:buChar char="•"/>
            </a:pPr>
            <a:r>
              <a:rPr lang="tr-TR" sz="1400" b="1" dirty="0">
                <a:solidFill>
                  <a:srgbClr val="202122"/>
                </a:solidFill>
                <a:latin typeface="Arial" panose="020B0604020202020204" pitchFamily="34" charset="0"/>
              </a:rPr>
              <a:t>MÜDEK (</a:t>
            </a:r>
            <a:r>
              <a:rPr lang="tr-TR" sz="1400" b="1" dirty="0" err="1">
                <a:solidFill>
                  <a:srgbClr val="202122"/>
                </a:solidFill>
                <a:latin typeface="Arial" panose="020B0604020202020204" pitchFamily="34" charset="0"/>
              </a:rPr>
              <a:t>Association</a:t>
            </a:r>
            <a:r>
              <a:rPr lang="tr-TR" sz="1400" b="1" dirty="0">
                <a:solidFill>
                  <a:srgbClr val="202122"/>
                </a:solidFill>
                <a:latin typeface="Arial" panose="020B0604020202020204" pitchFamily="34" charset="0"/>
              </a:rPr>
              <a:t> </a:t>
            </a:r>
            <a:r>
              <a:rPr lang="tr-TR" sz="1400" b="1" dirty="0" err="1">
                <a:solidFill>
                  <a:srgbClr val="202122"/>
                </a:solidFill>
                <a:latin typeface="Arial" panose="020B0604020202020204" pitchFamily="34" charset="0"/>
              </a:rPr>
              <a:t>for</a:t>
            </a:r>
            <a:r>
              <a:rPr lang="tr-TR" sz="1400" b="1" dirty="0">
                <a:solidFill>
                  <a:srgbClr val="202122"/>
                </a:solidFill>
                <a:latin typeface="Arial" panose="020B0604020202020204" pitchFamily="34" charset="0"/>
              </a:rPr>
              <a:t> Evaluation </a:t>
            </a:r>
            <a:r>
              <a:rPr lang="tr-TR" sz="1400" b="1" dirty="0" err="1">
                <a:solidFill>
                  <a:srgbClr val="202122"/>
                </a:solidFill>
                <a:latin typeface="Arial" panose="020B0604020202020204" pitchFamily="34" charset="0"/>
              </a:rPr>
              <a:t>and</a:t>
            </a:r>
            <a:r>
              <a:rPr lang="tr-TR" sz="1400" b="1" dirty="0">
                <a:solidFill>
                  <a:srgbClr val="202122"/>
                </a:solidFill>
                <a:latin typeface="Arial" panose="020B0604020202020204" pitchFamily="34" charset="0"/>
              </a:rPr>
              <a:t> </a:t>
            </a:r>
            <a:r>
              <a:rPr lang="tr-TR" sz="1400" b="1" dirty="0" err="1">
                <a:solidFill>
                  <a:srgbClr val="202122"/>
                </a:solidFill>
                <a:latin typeface="Arial" panose="020B0604020202020204" pitchFamily="34" charset="0"/>
              </a:rPr>
              <a:t>Accreditation</a:t>
            </a:r>
            <a:r>
              <a:rPr lang="tr-TR" sz="1400" b="1" dirty="0">
                <a:solidFill>
                  <a:srgbClr val="202122"/>
                </a:solidFill>
                <a:latin typeface="Arial" panose="020B0604020202020204" pitchFamily="34" charset="0"/>
              </a:rPr>
              <a:t> of </a:t>
            </a:r>
            <a:r>
              <a:rPr lang="tr-TR" sz="1400" b="1" dirty="0" err="1">
                <a:solidFill>
                  <a:srgbClr val="202122"/>
                </a:solidFill>
                <a:latin typeface="Arial" panose="020B0604020202020204" pitchFamily="34" charset="0"/>
              </a:rPr>
              <a:t>Engineering</a:t>
            </a:r>
            <a:r>
              <a:rPr lang="tr-TR" sz="1400" b="1" dirty="0">
                <a:solidFill>
                  <a:srgbClr val="202122"/>
                </a:solidFill>
                <a:latin typeface="Arial" panose="020B0604020202020204" pitchFamily="34" charset="0"/>
              </a:rPr>
              <a:t> Programs) </a:t>
            </a:r>
            <a:r>
              <a:rPr lang="tr-TR" sz="1400" dirty="0">
                <a:solidFill>
                  <a:srgbClr val="202122"/>
                </a:solidFill>
                <a:latin typeface="Arial" panose="020B0604020202020204" pitchFamily="34" charset="0"/>
              </a:rPr>
              <a:t>is an </a:t>
            </a:r>
            <a:r>
              <a:rPr lang="tr-TR" sz="1400" dirty="0" err="1">
                <a:solidFill>
                  <a:srgbClr val="202122"/>
                </a:solidFill>
                <a:latin typeface="Arial" panose="020B0604020202020204" pitchFamily="34" charset="0"/>
              </a:rPr>
              <a:t>independent</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organization</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that</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conducts</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accreditation</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evaluation</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and</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information</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activities</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for</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engineering</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education</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programs</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across</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various</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disciplines</a:t>
            </a:r>
            <a:r>
              <a:rPr lang="tr-TR" sz="1400" dirty="0">
                <a:solidFill>
                  <a:srgbClr val="202122"/>
                </a:solidFill>
                <a:latin typeface="Arial" panose="020B0604020202020204" pitchFamily="34" charset="0"/>
              </a:rPr>
              <a:t>. MÜDEK is </a:t>
            </a:r>
            <a:r>
              <a:rPr lang="tr-TR" sz="1400" dirty="0" err="1">
                <a:solidFill>
                  <a:srgbClr val="202122"/>
                </a:solidFill>
                <a:latin typeface="Arial" panose="020B0604020202020204" pitchFamily="34" charset="0"/>
              </a:rPr>
              <a:t>dedicated</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to</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enhancing</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the</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quality</a:t>
            </a:r>
            <a:r>
              <a:rPr lang="tr-TR" sz="1400" dirty="0">
                <a:solidFill>
                  <a:srgbClr val="202122"/>
                </a:solidFill>
                <a:latin typeface="Arial" panose="020B0604020202020204" pitchFamily="34" charset="0"/>
              </a:rPr>
              <a:t> of </a:t>
            </a:r>
            <a:r>
              <a:rPr lang="tr-TR" sz="1400" dirty="0" err="1">
                <a:solidFill>
                  <a:srgbClr val="202122"/>
                </a:solidFill>
                <a:latin typeface="Arial" panose="020B0604020202020204" pitchFamily="34" charset="0"/>
              </a:rPr>
              <a:t>engineering</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education</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through</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its</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accreditation</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and</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quality</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assurance</a:t>
            </a:r>
            <a:r>
              <a:rPr lang="tr-TR" sz="1400" dirty="0">
                <a:solidFill>
                  <a:srgbClr val="202122"/>
                </a:solidFill>
                <a:latin typeface="Arial" panose="020B0604020202020204" pitchFamily="34" charset="0"/>
              </a:rPr>
              <a:t> </a:t>
            </a:r>
            <a:r>
              <a:rPr lang="tr-TR" sz="1400" dirty="0" err="1">
                <a:solidFill>
                  <a:srgbClr val="202122"/>
                </a:solidFill>
                <a:latin typeface="Arial" panose="020B0604020202020204" pitchFamily="34" charset="0"/>
              </a:rPr>
              <a:t>processes</a:t>
            </a:r>
            <a:r>
              <a:rPr lang="tr-TR" sz="1400" dirty="0">
                <a:solidFill>
                  <a:srgbClr val="202122"/>
                </a:solidFill>
                <a:latin typeface="Arial" panose="020B0604020202020204" pitchFamily="34" charset="0"/>
              </a:rPr>
              <a:t>.</a:t>
            </a:r>
          </a:p>
        </p:txBody>
      </p:sp>
      <p:sp>
        <p:nvSpPr>
          <p:cNvPr id="4" name="Google Shape;179;p2">
            <a:extLst>
              <a:ext uri="{FF2B5EF4-FFF2-40B4-BE49-F238E27FC236}">
                <a16:creationId xmlns:a16="http://schemas.microsoft.com/office/drawing/2014/main" id="{E7CBCF2D-5954-9D0E-7E7F-DB081860BF22}"/>
              </a:ext>
            </a:extLst>
          </p:cNvPr>
          <p:cNvSpPr/>
          <p:nvPr/>
        </p:nvSpPr>
        <p:spPr>
          <a:xfrm>
            <a:off x="4590366" y="6058189"/>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232946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525230" y="625541"/>
            <a:ext cx="4307013" cy="1616276"/>
          </a:xfrm>
          <a:prstGeom prst="rect">
            <a:avLst/>
          </a:prstGeom>
        </p:spPr>
        <p:txBody>
          <a:bodyPr wrap="none">
            <a:spAutoFit/>
          </a:bodyPr>
          <a:lstStyle/>
          <a:p>
            <a:pPr>
              <a:lnSpc>
                <a:spcPts val="3000"/>
              </a:lnSpc>
            </a:pPr>
            <a:r>
              <a:rPr lang="tr-TR" sz="2400" b="1" dirty="0">
                <a:solidFill>
                  <a:srgbClr val="00205C"/>
                </a:solidFill>
                <a:latin typeface="Arial" panose="020B0604020202020204" pitchFamily="34" charset="0"/>
                <a:cs typeface="Arial" panose="020B0604020202020204" pitchFamily="34" charset="0"/>
              </a:rPr>
              <a:t>EDUCATION AND TRAINING</a:t>
            </a:r>
          </a:p>
          <a:p>
            <a:pPr>
              <a:lnSpc>
                <a:spcPts val="3000"/>
              </a:lnSpc>
            </a:pPr>
            <a:endParaRPr lang="tr-TR" sz="2400" dirty="0">
              <a:solidFill>
                <a:srgbClr val="00205C"/>
              </a:solidFill>
              <a:latin typeface="Gotham Book" panose="02000604040000020004" pitchFamily="50" charset="0"/>
            </a:endParaRPr>
          </a:p>
          <a:p>
            <a:pPr>
              <a:lnSpc>
                <a:spcPts val="3000"/>
              </a:lnSpc>
            </a:pPr>
            <a:endParaRPr lang="tr-TR" sz="2400" dirty="0">
              <a:solidFill>
                <a:srgbClr val="00205C"/>
              </a:solidFill>
              <a:latin typeface="Gotham Book" panose="02000604040000020004" pitchFamily="50" charset="0"/>
            </a:endParaRPr>
          </a:p>
          <a:p>
            <a:pPr>
              <a:lnSpc>
                <a:spcPts val="3000"/>
              </a:lnSpc>
            </a:pPr>
            <a:endParaRPr lang="tr-TR" sz="2400" dirty="0">
              <a:solidFill>
                <a:srgbClr val="00205C"/>
              </a:solidFill>
              <a:latin typeface="Gotham Book" panose="02000604040000020004" pitchFamily="50"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525230" y="1133597"/>
            <a:ext cx="4730782" cy="2785378"/>
          </a:xfrm>
          <a:prstGeom prst="rect">
            <a:avLst/>
          </a:prstGeom>
        </p:spPr>
        <p:txBody>
          <a:bodyPr wrap="none">
            <a:spAutoFit/>
          </a:bodyPr>
          <a:lstStyle/>
          <a:p>
            <a:pPr>
              <a:lnSpc>
                <a:spcPts val="3000"/>
              </a:lnSpc>
            </a:pPr>
            <a:r>
              <a:rPr lang="tr-TR" sz="2400" b="1" dirty="0" err="1">
                <a:solidFill>
                  <a:srgbClr val="A9936E"/>
                </a:solidFill>
                <a:latin typeface="Arial" panose="020B0604020202020204" pitchFamily="34" charset="0"/>
                <a:cs typeface="Arial" panose="020B0604020202020204" pitchFamily="34" charset="0"/>
              </a:rPr>
              <a:t>Cooperative</a:t>
            </a:r>
            <a:r>
              <a:rPr lang="tr-TR" sz="2400" b="1" dirty="0">
                <a:solidFill>
                  <a:srgbClr val="A9936E"/>
                </a:solidFill>
                <a:latin typeface="Arial" panose="020B0604020202020204" pitchFamily="34" charset="0"/>
                <a:cs typeface="Arial" panose="020B0604020202020204" pitchFamily="34" charset="0"/>
              </a:rPr>
              <a:t> </a:t>
            </a:r>
            <a:r>
              <a:rPr lang="tr-TR" sz="2400" b="1" dirty="0" err="1">
                <a:solidFill>
                  <a:srgbClr val="A9936E"/>
                </a:solidFill>
                <a:latin typeface="Arial" panose="020B0604020202020204" pitchFamily="34" charset="0"/>
                <a:cs typeface="Arial" panose="020B0604020202020204" pitchFamily="34" charset="0"/>
              </a:rPr>
              <a:t>Education</a:t>
            </a:r>
            <a:r>
              <a:rPr lang="tr-TR" sz="2400" b="1" dirty="0">
                <a:solidFill>
                  <a:srgbClr val="A9936E"/>
                </a:solidFill>
                <a:latin typeface="Arial" panose="020B0604020202020204" pitchFamily="34" charset="0"/>
                <a:cs typeface="Arial" panose="020B0604020202020204" pitchFamily="34" charset="0"/>
              </a:rPr>
              <a:t> (COOP)</a:t>
            </a:r>
          </a:p>
          <a:p>
            <a:pPr>
              <a:lnSpc>
                <a:spcPts val="3000"/>
              </a:lnSpc>
            </a:pPr>
            <a:endParaRPr lang="tr-TR" sz="24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p:txBody>
      </p:sp>
      <p:pic>
        <p:nvPicPr>
          <p:cNvPr id="3" name="Resim 2">
            <a:extLst>
              <a:ext uri="{FF2B5EF4-FFF2-40B4-BE49-F238E27FC236}">
                <a16:creationId xmlns:a16="http://schemas.microsoft.com/office/drawing/2014/main" id="{ADAB7E94-3F84-BB4E-9D2B-BD5FAD25C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474"/>
            <a:ext cx="1525230" cy="1525230"/>
          </a:xfrm>
          <a:prstGeom prst="rect">
            <a:avLst/>
          </a:prstGeom>
        </p:spPr>
      </p:pic>
      <p:sp>
        <p:nvSpPr>
          <p:cNvPr id="2" name="Metin kutusu 1">
            <a:extLst>
              <a:ext uri="{FF2B5EF4-FFF2-40B4-BE49-F238E27FC236}">
                <a16:creationId xmlns:a16="http://schemas.microsoft.com/office/drawing/2014/main" id="{2628A6A7-C846-31A9-FD28-D09C11774CDD}"/>
              </a:ext>
            </a:extLst>
          </p:cNvPr>
          <p:cNvSpPr txBox="1"/>
          <p:nvPr/>
        </p:nvSpPr>
        <p:spPr>
          <a:xfrm>
            <a:off x="1525230" y="1584966"/>
            <a:ext cx="9305680" cy="646331"/>
          </a:xfrm>
          <a:prstGeom prst="rect">
            <a:avLst/>
          </a:prstGeom>
          <a:noFill/>
        </p:spPr>
        <p:txBody>
          <a:bodyPr wrap="square">
            <a:spAutoFit/>
          </a:bodyPr>
          <a:lstStyle/>
          <a:p>
            <a:pPr algn="just"/>
            <a:r>
              <a:rPr lang="tr-TR" dirty="0" err="1"/>
              <a:t>The</a:t>
            </a:r>
            <a:r>
              <a:rPr lang="tr-TR" dirty="0"/>
              <a:t> CO-OP (</a:t>
            </a:r>
            <a:r>
              <a:rPr lang="tr-TR" dirty="0" err="1"/>
              <a:t>Cooperative</a:t>
            </a:r>
            <a:r>
              <a:rPr lang="tr-TR" dirty="0"/>
              <a:t> </a:t>
            </a:r>
            <a:r>
              <a:rPr lang="tr-TR" dirty="0" err="1"/>
              <a:t>Education</a:t>
            </a:r>
            <a:r>
              <a:rPr lang="tr-TR" dirty="0"/>
              <a:t>) Program </a:t>
            </a:r>
            <a:r>
              <a:rPr lang="tr-TR" dirty="0" err="1"/>
              <a:t>aims</a:t>
            </a:r>
            <a:r>
              <a:rPr lang="tr-TR" dirty="0"/>
              <a:t> </a:t>
            </a:r>
            <a:r>
              <a:rPr lang="tr-TR" dirty="0" err="1"/>
              <a:t>to</a:t>
            </a:r>
            <a:r>
              <a:rPr lang="tr-TR" dirty="0"/>
              <a:t> </a:t>
            </a:r>
            <a:r>
              <a:rPr lang="tr-TR" dirty="0" err="1"/>
              <a:t>strengthen</a:t>
            </a:r>
            <a:r>
              <a:rPr lang="tr-TR" dirty="0"/>
              <a:t> </a:t>
            </a:r>
            <a:r>
              <a:rPr lang="tr-TR" dirty="0" err="1"/>
              <a:t>the</a:t>
            </a:r>
            <a:r>
              <a:rPr lang="tr-TR" dirty="0"/>
              <a:t> </a:t>
            </a:r>
            <a:r>
              <a:rPr lang="tr-TR" dirty="0" err="1"/>
              <a:t>relationship</a:t>
            </a:r>
            <a:r>
              <a:rPr lang="tr-TR" dirty="0"/>
              <a:t> </a:t>
            </a:r>
            <a:r>
              <a:rPr lang="tr-TR" dirty="0" err="1"/>
              <a:t>between</a:t>
            </a:r>
            <a:r>
              <a:rPr lang="tr-TR" dirty="0"/>
              <a:t> </a:t>
            </a:r>
            <a:r>
              <a:rPr lang="tr-TR" dirty="0" err="1"/>
              <a:t>the</a:t>
            </a:r>
            <a:r>
              <a:rPr lang="tr-TR" dirty="0"/>
              <a:t> </a:t>
            </a:r>
            <a:r>
              <a:rPr lang="tr-TR" dirty="0" err="1"/>
              <a:t>University</a:t>
            </a:r>
            <a:r>
              <a:rPr lang="tr-TR" dirty="0"/>
              <a:t> </a:t>
            </a:r>
            <a:r>
              <a:rPr lang="tr-TR" dirty="0" err="1"/>
              <a:t>and</a:t>
            </a:r>
            <a:r>
              <a:rPr lang="tr-TR" dirty="0"/>
              <a:t> </a:t>
            </a:r>
            <a:r>
              <a:rPr lang="tr-TR" dirty="0" err="1"/>
              <a:t>industry</a:t>
            </a:r>
            <a:r>
              <a:rPr lang="tr-TR" dirty="0"/>
              <a:t> </a:t>
            </a:r>
            <a:r>
              <a:rPr lang="tr-TR" dirty="0" err="1"/>
              <a:t>by</a:t>
            </a:r>
            <a:r>
              <a:rPr lang="tr-TR" dirty="0"/>
              <a:t> </a:t>
            </a:r>
            <a:r>
              <a:rPr lang="tr-TR" dirty="0" err="1"/>
              <a:t>fostering</a:t>
            </a:r>
            <a:r>
              <a:rPr lang="tr-TR" dirty="0"/>
              <a:t> </a:t>
            </a:r>
            <a:r>
              <a:rPr lang="tr-TR" dirty="0" err="1"/>
              <a:t>closer</a:t>
            </a:r>
            <a:r>
              <a:rPr lang="tr-TR" dirty="0"/>
              <a:t> </a:t>
            </a:r>
            <a:r>
              <a:rPr lang="tr-TR" dirty="0" err="1"/>
              <a:t>and</a:t>
            </a:r>
            <a:r>
              <a:rPr lang="tr-TR" dirty="0"/>
              <a:t> </a:t>
            </a:r>
            <a:r>
              <a:rPr lang="tr-TR" dirty="0" err="1"/>
              <a:t>more</a:t>
            </a:r>
            <a:r>
              <a:rPr lang="tr-TR" dirty="0"/>
              <a:t> </a:t>
            </a:r>
            <a:r>
              <a:rPr lang="tr-TR" dirty="0" err="1"/>
              <a:t>sustainable</a:t>
            </a:r>
            <a:r>
              <a:rPr lang="tr-TR" dirty="0"/>
              <a:t> </a:t>
            </a:r>
            <a:r>
              <a:rPr lang="tr-TR" dirty="0" err="1"/>
              <a:t>collaboration</a:t>
            </a:r>
            <a:r>
              <a:rPr lang="tr-TR" dirty="0"/>
              <a:t>.</a:t>
            </a:r>
            <a:endParaRPr lang="tr-TR" sz="2000" b="0" i="0" dirty="0">
              <a:effectLst/>
              <a:latin typeface="Arial" panose="020B0604020202020204" pitchFamily="34" charset="0"/>
              <a:cs typeface="Arial" panose="020B0604020202020204" pitchFamily="34" charset="0"/>
            </a:endParaRPr>
          </a:p>
        </p:txBody>
      </p:sp>
      <p:sp>
        <p:nvSpPr>
          <p:cNvPr id="10" name="Dikdörtgen 9">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6" name="Metin kutusu 5">
            <a:extLst>
              <a:ext uri="{FF2B5EF4-FFF2-40B4-BE49-F238E27FC236}">
                <a16:creationId xmlns:a16="http://schemas.microsoft.com/office/drawing/2014/main" id="{350441DB-6297-A90C-7F0C-BB424DE9DE0A}"/>
              </a:ext>
            </a:extLst>
          </p:cNvPr>
          <p:cNvSpPr txBox="1"/>
          <p:nvPr/>
        </p:nvSpPr>
        <p:spPr>
          <a:xfrm>
            <a:off x="461974" y="3480242"/>
            <a:ext cx="3414271" cy="1220334"/>
          </a:xfrm>
          <a:prstGeom prst="rect">
            <a:avLst/>
          </a:prstGeom>
          <a:noFill/>
        </p:spPr>
        <p:txBody>
          <a:bodyPr wrap="square">
            <a:spAutoFit/>
          </a:bodyPr>
          <a:lstStyle/>
          <a:p>
            <a:pPr algn="ctr">
              <a:lnSpc>
                <a:spcPts val="3000"/>
              </a:lnSpc>
            </a:pPr>
            <a:r>
              <a:rPr lang="tr-TR" sz="2400" b="1" dirty="0" err="1">
                <a:solidFill>
                  <a:srgbClr val="A9936E"/>
                </a:solidFill>
                <a:latin typeface="Arial" panose="020B0604020202020204" pitchFamily="34" charset="0"/>
                <a:cs typeface="Arial" panose="020B0604020202020204" pitchFamily="34" charset="0"/>
              </a:rPr>
              <a:t>Our</a:t>
            </a:r>
            <a:r>
              <a:rPr lang="tr-TR" sz="2400" b="1" dirty="0">
                <a:solidFill>
                  <a:srgbClr val="A9936E"/>
                </a:solidFill>
                <a:latin typeface="Arial" panose="020B0604020202020204" pitchFamily="34" charset="0"/>
                <a:cs typeface="Arial" panose="020B0604020202020204" pitchFamily="34" charset="0"/>
              </a:rPr>
              <a:t> </a:t>
            </a:r>
            <a:r>
              <a:rPr lang="tr-TR" sz="2400" b="1" dirty="0" err="1">
                <a:solidFill>
                  <a:srgbClr val="A9936E"/>
                </a:solidFill>
                <a:latin typeface="Arial" panose="020B0604020202020204" pitchFamily="34" charset="0"/>
                <a:cs typeface="Arial" panose="020B0604020202020204" pitchFamily="34" charset="0"/>
              </a:rPr>
              <a:t>Industry</a:t>
            </a:r>
            <a:r>
              <a:rPr lang="tr-TR" sz="2400" b="1" dirty="0">
                <a:solidFill>
                  <a:srgbClr val="A9936E"/>
                </a:solidFill>
                <a:latin typeface="Arial" panose="020B0604020202020204" pitchFamily="34" charset="0"/>
                <a:cs typeface="Arial" panose="020B0604020202020204" pitchFamily="34" charset="0"/>
              </a:rPr>
              <a:t> </a:t>
            </a:r>
            <a:r>
              <a:rPr lang="tr-TR" sz="2400" b="1" dirty="0" err="1">
                <a:solidFill>
                  <a:srgbClr val="A9936E"/>
                </a:solidFill>
                <a:latin typeface="Arial" panose="020B0604020202020204" pitchFamily="34" charset="0"/>
                <a:cs typeface="Arial" panose="020B0604020202020204" pitchFamily="34" charset="0"/>
              </a:rPr>
              <a:t>Partners</a:t>
            </a:r>
            <a:r>
              <a:rPr lang="tr-TR" sz="2400" b="1" dirty="0">
                <a:solidFill>
                  <a:srgbClr val="A9936E"/>
                </a:solidFill>
                <a:latin typeface="Arial" panose="020B0604020202020204" pitchFamily="34" charset="0"/>
                <a:cs typeface="Arial" panose="020B0604020202020204" pitchFamily="34" charset="0"/>
              </a:rPr>
              <a:t> (2024–2025 </a:t>
            </a:r>
            <a:r>
              <a:rPr lang="tr-TR" sz="2400" b="1" dirty="0" err="1">
                <a:solidFill>
                  <a:srgbClr val="A9936E"/>
                </a:solidFill>
                <a:latin typeface="Arial" panose="020B0604020202020204" pitchFamily="34" charset="0"/>
                <a:cs typeface="Arial" panose="020B0604020202020204" pitchFamily="34" charset="0"/>
              </a:rPr>
              <a:t>Academic</a:t>
            </a:r>
            <a:r>
              <a:rPr lang="tr-TR" sz="2400" b="1" dirty="0">
                <a:solidFill>
                  <a:srgbClr val="A9936E"/>
                </a:solidFill>
                <a:latin typeface="Arial" panose="020B0604020202020204" pitchFamily="34" charset="0"/>
                <a:cs typeface="Arial" panose="020B0604020202020204" pitchFamily="34" charset="0"/>
              </a:rPr>
              <a:t> </a:t>
            </a:r>
            <a:r>
              <a:rPr lang="tr-TR" sz="2400" b="1" dirty="0" err="1">
                <a:solidFill>
                  <a:srgbClr val="A9936E"/>
                </a:solidFill>
                <a:latin typeface="Arial" panose="020B0604020202020204" pitchFamily="34" charset="0"/>
                <a:cs typeface="Arial" panose="020B0604020202020204" pitchFamily="34" charset="0"/>
              </a:rPr>
              <a:t>Year</a:t>
            </a:r>
            <a:r>
              <a:rPr lang="tr-TR" sz="2400" b="1" dirty="0">
                <a:solidFill>
                  <a:srgbClr val="A9936E"/>
                </a:solidFill>
                <a:latin typeface="Arial" panose="020B0604020202020204" pitchFamily="34" charset="0"/>
                <a:cs typeface="Arial" panose="020B0604020202020204" pitchFamily="34" charset="0"/>
              </a:rPr>
              <a:t>)</a:t>
            </a:r>
          </a:p>
        </p:txBody>
      </p:sp>
      <p:sp>
        <p:nvSpPr>
          <p:cNvPr id="4" name="Google Shape;475;p20">
            <a:extLst>
              <a:ext uri="{FF2B5EF4-FFF2-40B4-BE49-F238E27FC236}">
                <a16:creationId xmlns:a16="http://schemas.microsoft.com/office/drawing/2014/main" id="{B64C410D-8A4F-2F95-8655-F3EA10B645EE}"/>
              </a:ext>
            </a:extLst>
          </p:cNvPr>
          <p:cNvSpPr/>
          <p:nvPr/>
        </p:nvSpPr>
        <p:spPr>
          <a:xfrm>
            <a:off x="4219040" y="6123135"/>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5" name="Resim 4" descr="İşletme iletişim bilgileri tablosu">
            <a:extLst>
              <a:ext uri="{FF2B5EF4-FFF2-40B4-BE49-F238E27FC236}">
                <a16:creationId xmlns:a16="http://schemas.microsoft.com/office/drawing/2014/main" id="{B6C0652E-E13F-2620-E0CB-79BABE9FC5B8}"/>
              </a:ext>
            </a:extLst>
          </p:cNvPr>
          <p:cNvPicPr>
            <a:picLocks noChangeAspect="1"/>
          </p:cNvPicPr>
          <p:nvPr/>
        </p:nvPicPr>
        <p:blipFill>
          <a:blip r:embed="rId4"/>
          <a:stretch>
            <a:fillRect/>
          </a:stretch>
        </p:blipFill>
        <p:spPr>
          <a:xfrm>
            <a:off x="4305750" y="2218313"/>
            <a:ext cx="7019916" cy="3946603"/>
          </a:xfrm>
          <a:prstGeom prst="rect">
            <a:avLst/>
          </a:prstGeom>
        </p:spPr>
      </p:pic>
    </p:spTree>
    <p:extLst>
      <p:ext uri="{BB962C8B-B14F-4D97-AF65-F5344CB8AC3E}">
        <p14:creationId xmlns:p14="http://schemas.microsoft.com/office/powerpoint/2010/main" val="71208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id="{BDEDB938-168F-42E7-B831-09A810DA4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378" y="1729299"/>
            <a:ext cx="4733612" cy="2728360"/>
          </a:xfrm>
          <a:prstGeom prst="rect">
            <a:avLst/>
          </a:prstGeom>
        </p:spPr>
      </p:pic>
      <p:cxnSp>
        <p:nvCxnSpPr>
          <p:cNvPr id="28" name="Düz Bağlayıcı 27">
            <a:extLst>
              <a:ext uri="{FF2B5EF4-FFF2-40B4-BE49-F238E27FC236}">
                <a16:creationId xmlns:a16="http://schemas.microsoft.com/office/drawing/2014/main" id="{B419682A-9205-41EE-B304-000E0214558F}"/>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2" name="Dikdörtgen 21">
            <a:extLst>
              <a:ext uri="{FF2B5EF4-FFF2-40B4-BE49-F238E27FC236}">
                <a16:creationId xmlns:a16="http://schemas.microsoft.com/office/drawing/2014/main" id="{5327C03F-B9E0-43A7-B24F-977171B33870}"/>
              </a:ext>
            </a:extLst>
          </p:cNvPr>
          <p:cNvSpPr/>
          <p:nvPr/>
        </p:nvSpPr>
        <p:spPr>
          <a:xfrm>
            <a:off x="1548817" y="769531"/>
            <a:ext cx="8509061" cy="450893"/>
          </a:xfrm>
          <a:prstGeom prst="rect">
            <a:avLst/>
          </a:prstGeom>
        </p:spPr>
        <p:txBody>
          <a:bodyPr wrap="none">
            <a:spAutoFit/>
          </a:bodyPr>
          <a:lstStyle/>
          <a:p>
            <a:pPr>
              <a:lnSpc>
                <a:spcPts val="3000"/>
              </a:lnSpc>
            </a:pPr>
            <a:r>
              <a:rPr lang="tr-TR" sz="2400" b="1" dirty="0">
                <a:solidFill>
                  <a:srgbClr val="A9936E"/>
                </a:solidFill>
                <a:latin typeface="Arial" panose="020B0604020202020204" pitchFamily="34" charset="0"/>
                <a:cs typeface="Arial" panose="020B0604020202020204" pitchFamily="34" charset="0"/>
              </a:rPr>
              <a:t>Partner </a:t>
            </a:r>
            <a:r>
              <a:rPr lang="tr-TR" sz="2400" b="1" dirty="0" err="1">
                <a:solidFill>
                  <a:srgbClr val="A9936E"/>
                </a:solidFill>
                <a:latin typeface="Arial" panose="020B0604020202020204" pitchFamily="34" charset="0"/>
                <a:cs typeface="Arial" panose="020B0604020202020204" pitchFamily="34" charset="0"/>
              </a:rPr>
              <a:t>Universities</a:t>
            </a:r>
            <a:r>
              <a:rPr lang="tr-TR" sz="2400" b="1" dirty="0">
                <a:solidFill>
                  <a:srgbClr val="A9936E"/>
                </a:solidFill>
                <a:latin typeface="Arial" panose="020B0604020202020204" pitchFamily="34" charset="0"/>
                <a:cs typeface="Arial" panose="020B0604020202020204" pitchFamily="34" charset="0"/>
              </a:rPr>
              <a:t> Under </a:t>
            </a:r>
            <a:r>
              <a:rPr lang="tr-TR" sz="2400" b="1" dirty="0" err="1">
                <a:solidFill>
                  <a:srgbClr val="A9936E"/>
                </a:solidFill>
                <a:latin typeface="Arial" panose="020B0604020202020204" pitchFamily="34" charset="0"/>
                <a:cs typeface="Arial" panose="020B0604020202020204" pitchFamily="34" charset="0"/>
              </a:rPr>
              <a:t>the</a:t>
            </a:r>
            <a:r>
              <a:rPr lang="tr-TR" sz="2400" b="1" dirty="0">
                <a:solidFill>
                  <a:srgbClr val="A9936E"/>
                </a:solidFill>
                <a:latin typeface="Arial" panose="020B0604020202020204" pitchFamily="34" charset="0"/>
                <a:cs typeface="Arial" panose="020B0604020202020204" pitchFamily="34" charset="0"/>
              </a:rPr>
              <a:t> Erasmus+ Program (2025)</a:t>
            </a:r>
          </a:p>
        </p:txBody>
      </p:sp>
      <p:pic>
        <p:nvPicPr>
          <p:cNvPr id="3" name="Resim 2">
            <a:extLst>
              <a:ext uri="{FF2B5EF4-FFF2-40B4-BE49-F238E27FC236}">
                <a16:creationId xmlns:a16="http://schemas.microsoft.com/office/drawing/2014/main" id="{837D477C-F52D-2F2A-D3D4-5DACC20E12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31" y="-25101"/>
            <a:ext cx="1525230" cy="1525230"/>
          </a:xfrm>
          <a:prstGeom prst="rect">
            <a:avLst/>
          </a:prstGeom>
        </p:spPr>
      </p:pic>
      <p:sp>
        <p:nvSpPr>
          <p:cNvPr id="11" name="Dikdörtgen 10">
            <a:extLst>
              <a:ext uri="{FF2B5EF4-FFF2-40B4-BE49-F238E27FC236}">
                <a16:creationId xmlns:a16="http://schemas.microsoft.com/office/drawing/2014/main" id="{5ADEF1F9-EFB1-4490-B2A2-F6E51132490C}"/>
              </a:ext>
            </a:extLst>
          </p:cNvPr>
          <p:cNvSpPr/>
          <p:nvPr/>
        </p:nvSpPr>
        <p:spPr>
          <a:xfrm>
            <a:off x="1614804" y="292477"/>
            <a:ext cx="4760727" cy="477054"/>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EDUCTION AND TRAINING</a:t>
            </a:r>
          </a:p>
        </p:txBody>
      </p:sp>
      <p:sp>
        <p:nvSpPr>
          <p:cNvPr id="14" name="Dikdörtgen 13">
            <a:extLst>
              <a:ext uri="{FF2B5EF4-FFF2-40B4-BE49-F238E27FC236}">
                <a16:creationId xmlns:a16="http://schemas.microsoft.com/office/drawing/2014/main" id="{D90F82E9-CA0A-4161-8FAA-702CDEC29B83}"/>
              </a:ext>
            </a:extLst>
          </p:cNvPr>
          <p:cNvSpPr/>
          <p:nvPr/>
        </p:nvSpPr>
        <p:spPr>
          <a:xfrm>
            <a:off x="5994051"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pic>
        <p:nvPicPr>
          <p:cNvPr id="4" name="Resim 3">
            <a:extLst>
              <a:ext uri="{FF2B5EF4-FFF2-40B4-BE49-F238E27FC236}">
                <a16:creationId xmlns:a16="http://schemas.microsoft.com/office/drawing/2014/main" id="{C7C94F24-AF4E-4D6D-8A4B-E48371C5EE71}"/>
              </a:ext>
            </a:extLst>
          </p:cNvPr>
          <p:cNvPicPr>
            <a:picLocks noChangeAspect="1"/>
          </p:cNvPicPr>
          <p:nvPr/>
        </p:nvPicPr>
        <p:blipFill>
          <a:blip r:embed="rId5"/>
          <a:stretch>
            <a:fillRect/>
          </a:stretch>
        </p:blipFill>
        <p:spPr>
          <a:xfrm>
            <a:off x="7104636" y="1275917"/>
            <a:ext cx="4670812" cy="5102114"/>
          </a:xfrm>
          <a:prstGeom prst="rect">
            <a:avLst/>
          </a:prstGeom>
        </p:spPr>
      </p:pic>
      <p:sp>
        <p:nvSpPr>
          <p:cNvPr id="2" name="Google Shape;475;p20">
            <a:extLst>
              <a:ext uri="{FF2B5EF4-FFF2-40B4-BE49-F238E27FC236}">
                <a16:creationId xmlns:a16="http://schemas.microsoft.com/office/drawing/2014/main" id="{4DBBE166-D235-EC0F-96C1-76A116989317}"/>
              </a:ext>
            </a:extLst>
          </p:cNvPr>
          <p:cNvSpPr/>
          <p:nvPr/>
        </p:nvSpPr>
        <p:spPr>
          <a:xfrm>
            <a:off x="3500897" y="6027044"/>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
        <p:nvSpPr>
          <p:cNvPr id="5" name="Metin kutusu 4">
            <a:extLst>
              <a:ext uri="{FF2B5EF4-FFF2-40B4-BE49-F238E27FC236}">
                <a16:creationId xmlns:a16="http://schemas.microsoft.com/office/drawing/2014/main" id="{5FDCED3F-41DE-8BAE-7F2D-CF9CDE1BD167}"/>
              </a:ext>
            </a:extLst>
          </p:cNvPr>
          <p:cNvSpPr txBox="1"/>
          <p:nvPr/>
        </p:nvSpPr>
        <p:spPr>
          <a:xfrm>
            <a:off x="7104637" y="1291839"/>
            <a:ext cx="1380457" cy="276999"/>
          </a:xfrm>
          <a:prstGeom prst="rect">
            <a:avLst/>
          </a:prstGeom>
          <a:solidFill>
            <a:srgbClr val="156082"/>
          </a:solidFill>
        </p:spPr>
        <p:txBody>
          <a:bodyPr wrap="square" rtlCol="0">
            <a:spAutoFit/>
          </a:bodyPr>
          <a:lstStyle/>
          <a:p>
            <a:r>
              <a:rPr lang="tr-TR" sz="1200" dirty="0">
                <a:solidFill>
                  <a:schemeClr val="bg1"/>
                </a:solidFill>
              </a:rPr>
              <a:t>Country</a:t>
            </a:r>
          </a:p>
        </p:txBody>
      </p:sp>
      <p:sp>
        <p:nvSpPr>
          <p:cNvPr id="6" name="Metin kutusu 5">
            <a:extLst>
              <a:ext uri="{FF2B5EF4-FFF2-40B4-BE49-F238E27FC236}">
                <a16:creationId xmlns:a16="http://schemas.microsoft.com/office/drawing/2014/main" id="{8189D37D-FB68-BD8A-C283-F0678A51D7F5}"/>
              </a:ext>
            </a:extLst>
          </p:cNvPr>
          <p:cNvSpPr txBox="1"/>
          <p:nvPr/>
        </p:nvSpPr>
        <p:spPr>
          <a:xfrm>
            <a:off x="8485094" y="1291838"/>
            <a:ext cx="1380457" cy="276999"/>
          </a:xfrm>
          <a:prstGeom prst="rect">
            <a:avLst/>
          </a:prstGeom>
          <a:solidFill>
            <a:srgbClr val="156082"/>
          </a:solidFill>
        </p:spPr>
        <p:txBody>
          <a:bodyPr wrap="square" rtlCol="0">
            <a:spAutoFit/>
          </a:bodyPr>
          <a:lstStyle/>
          <a:p>
            <a:r>
              <a:rPr lang="tr-TR" sz="1200" dirty="0" err="1">
                <a:solidFill>
                  <a:schemeClr val="bg1"/>
                </a:solidFill>
              </a:rPr>
              <a:t>University</a:t>
            </a:r>
            <a:endParaRPr lang="tr-TR" sz="1200" dirty="0">
              <a:solidFill>
                <a:schemeClr val="bg1"/>
              </a:solidFill>
            </a:endParaRPr>
          </a:p>
        </p:txBody>
      </p:sp>
    </p:spTree>
    <p:extLst>
      <p:ext uri="{BB962C8B-B14F-4D97-AF65-F5344CB8AC3E}">
        <p14:creationId xmlns:p14="http://schemas.microsoft.com/office/powerpoint/2010/main" val="74862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50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25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Düz Bağlayıcı 27">
            <a:extLst>
              <a:ext uri="{FF2B5EF4-FFF2-40B4-BE49-F238E27FC236}">
                <a16:creationId xmlns:a16="http://schemas.microsoft.com/office/drawing/2014/main" id="{B419682A-9205-41EE-B304-000E0214558F}"/>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18" name="Dikdörtgen 17">
            <a:extLst>
              <a:ext uri="{FF2B5EF4-FFF2-40B4-BE49-F238E27FC236}">
                <a16:creationId xmlns:a16="http://schemas.microsoft.com/office/drawing/2014/main" id="{9A60D4CE-6C8F-41CC-9732-32A5BB5494FB}"/>
              </a:ext>
            </a:extLst>
          </p:cNvPr>
          <p:cNvSpPr/>
          <p:nvPr/>
        </p:nvSpPr>
        <p:spPr>
          <a:xfrm>
            <a:off x="1620386" y="455167"/>
            <a:ext cx="5726248" cy="477054"/>
          </a:xfrm>
          <a:prstGeom prst="rect">
            <a:avLst/>
          </a:prstGeom>
        </p:spPr>
        <p:txBody>
          <a:bodyPr wrap="none">
            <a:spAutoFit/>
          </a:bodyPr>
          <a:lstStyle/>
          <a:p>
            <a:pPr>
              <a:lnSpc>
                <a:spcPts val="3000"/>
              </a:lnSpc>
            </a:pPr>
            <a:r>
              <a:rPr lang="tr-TR" sz="3200" b="1" dirty="0">
                <a:solidFill>
                  <a:srgbClr val="00205C"/>
                </a:solidFill>
                <a:latin typeface="Arial" panose="020B0604020202020204" pitchFamily="34" charset="0"/>
                <a:cs typeface="Arial" panose="020B0604020202020204" pitchFamily="34" charset="0"/>
              </a:rPr>
              <a:t>ACADEMIC PERFORMANCE</a:t>
            </a:r>
          </a:p>
        </p:txBody>
      </p:sp>
      <p:pic>
        <p:nvPicPr>
          <p:cNvPr id="3" name="Resim 2">
            <a:extLst>
              <a:ext uri="{FF2B5EF4-FFF2-40B4-BE49-F238E27FC236}">
                <a16:creationId xmlns:a16="http://schemas.microsoft.com/office/drawing/2014/main" id="{837D477C-F52D-2F2A-D3D4-5DACC20E12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31" y="-25101"/>
            <a:ext cx="1525230" cy="1525230"/>
          </a:xfrm>
          <a:prstGeom prst="rect">
            <a:avLst/>
          </a:prstGeom>
        </p:spPr>
      </p:pic>
      <p:sp>
        <p:nvSpPr>
          <p:cNvPr id="6" name="Metin kutusu 5">
            <a:extLst>
              <a:ext uri="{FF2B5EF4-FFF2-40B4-BE49-F238E27FC236}">
                <a16:creationId xmlns:a16="http://schemas.microsoft.com/office/drawing/2014/main" id="{6FA99F8A-62A0-EE06-1845-F7B85BAA14E7}"/>
              </a:ext>
            </a:extLst>
          </p:cNvPr>
          <p:cNvSpPr txBox="1"/>
          <p:nvPr/>
        </p:nvSpPr>
        <p:spPr>
          <a:xfrm>
            <a:off x="1640822" y="5252660"/>
            <a:ext cx="4455178" cy="433452"/>
          </a:xfrm>
          <a:prstGeom prst="rect">
            <a:avLst/>
          </a:prstGeom>
          <a:noFill/>
        </p:spPr>
        <p:txBody>
          <a:bodyPr wrap="square">
            <a:spAutoFit/>
          </a:bodyPr>
          <a:lstStyle/>
          <a:p>
            <a:pPr>
              <a:lnSpc>
                <a:spcPts val="3000"/>
              </a:lnSpc>
            </a:pPr>
            <a:r>
              <a:rPr lang="tr-TR" sz="1800" b="1" dirty="0">
                <a:solidFill>
                  <a:srgbClr val="A9936E"/>
                </a:solidFill>
                <a:latin typeface="Arial" panose="020B0604020202020204" pitchFamily="34" charset="0"/>
                <a:cs typeface="Arial" panose="020B0604020202020204" pitchFamily="34" charset="0"/>
              </a:rPr>
              <a:t>2025 PROJECTS</a:t>
            </a:r>
          </a:p>
        </p:txBody>
      </p:sp>
      <p:sp>
        <p:nvSpPr>
          <p:cNvPr id="11" name="Dikdörtgen 10">
            <a:extLst>
              <a:ext uri="{FF2B5EF4-FFF2-40B4-BE49-F238E27FC236}">
                <a16:creationId xmlns:a16="http://schemas.microsoft.com/office/drawing/2014/main" id="{D90F82E9-CA0A-4161-8FAA-702CDEC29B83}"/>
              </a:ext>
            </a:extLst>
          </p:cNvPr>
          <p:cNvSpPr/>
          <p:nvPr/>
        </p:nvSpPr>
        <p:spPr>
          <a:xfrm>
            <a:off x="5994052" y="6381355"/>
            <a:ext cx="184730"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15" name="Metin kutusu 14">
            <a:extLst>
              <a:ext uri="{FF2B5EF4-FFF2-40B4-BE49-F238E27FC236}">
                <a16:creationId xmlns:a16="http://schemas.microsoft.com/office/drawing/2014/main" id="{19B97009-56B8-4B44-84DC-F9F2B85CF61B}"/>
              </a:ext>
            </a:extLst>
          </p:cNvPr>
          <p:cNvSpPr txBox="1"/>
          <p:nvPr/>
        </p:nvSpPr>
        <p:spPr>
          <a:xfrm>
            <a:off x="7177233" y="5324705"/>
            <a:ext cx="4455178" cy="433452"/>
          </a:xfrm>
          <a:prstGeom prst="rect">
            <a:avLst/>
          </a:prstGeom>
          <a:noFill/>
        </p:spPr>
        <p:txBody>
          <a:bodyPr wrap="square">
            <a:spAutoFit/>
          </a:bodyPr>
          <a:lstStyle/>
          <a:p>
            <a:pPr algn="ctr">
              <a:lnSpc>
                <a:spcPts val="3000"/>
              </a:lnSpc>
            </a:pPr>
            <a:r>
              <a:rPr lang="tr-TR" sz="1800" b="1" dirty="0">
                <a:solidFill>
                  <a:srgbClr val="A9936E"/>
                </a:solidFill>
                <a:latin typeface="Arial" panose="020B0604020202020204" pitchFamily="34" charset="0"/>
                <a:cs typeface="Arial" panose="020B0604020202020204" pitchFamily="34" charset="0"/>
              </a:rPr>
              <a:t>2025 PUBLICATIONS</a:t>
            </a:r>
          </a:p>
        </p:txBody>
      </p:sp>
      <p:sp>
        <p:nvSpPr>
          <p:cNvPr id="2" name="Google Shape;475;p20">
            <a:extLst>
              <a:ext uri="{FF2B5EF4-FFF2-40B4-BE49-F238E27FC236}">
                <a16:creationId xmlns:a16="http://schemas.microsoft.com/office/drawing/2014/main" id="{4FCB772D-593F-41EB-B024-2BDD234066A6}"/>
              </a:ext>
            </a:extLst>
          </p:cNvPr>
          <p:cNvSpPr/>
          <p:nvPr/>
        </p:nvSpPr>
        <p:spPr>
          <a:xfrm>
            <a:off x="4311405" y="5965877"/>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pic>
        <p:nvPicPr>
          <p:cNvPr id="4" name="Resim 3" descr="Üretilen görsel: 3D pasta grafik analiz sunumu">
            <a:extLst>
              <a:ext uri="{FF2B5EF4-FFF2-40B4-BE49-F238E27FC236}">
                <a16:creationId xmlns:a16="http://schemas.microsoft.com/office/drawing/2014/main" id="{DC2890A8-861C-AE6F-9E36-E38C442F3CFE}"/>
              </a:ext>
            </a:extLst>
          </p:cNvPr>
          <p:cNvPicPr>
            <a:picLocks noChangeAspect="1"/>
          </p:cNvPicPr>
          <p:nvPr/>
        </p:nvPicPr>
        <p:blipFill>
          <a:blip r:embed="rId4"/>
          <a:stretch>
            <a:fillRect/>
          </a:stretch>
        </p:blipFill>
        <p:spPr>
          <a:xfrm>
            <a:off x="819381" y="1856634"/>
            <a:ext cx="4540759" cy="3212054"/>
          </a:xfrm>
          <a:prstGeom prst="rect">
            <a:avLst/>
          </a:prstGeom>
        </p:spPr>
      </p:pic>
      <p:pic>
        <p:nvPicPr>
          <p:cNvPr id="5" name="Resim 4" descr="Üretilen görsel: Uluslararası makaleler grafiği">
            <a:extLst>
              <a:ext uri="{FF2B5EF4-FFF2-40B4-BE49-F238E27FC236}">
                <a16:creationId xmlns:a16="http://schemas.microsoft.com/office/drawing/2014/main" id="{6A2A3A17-8D0F-9E3F-C093-72D05F7BA277}"/>
              </a:ext>
            </a:extLst>
          </p:cNvPr>
          <p:cNvPicPr>
            <a:picLocks noChangeAspect="1"/>
          </p:cNvPicPr>
          <p:nvPr/>
        </p:nvPicPr>
        <p:blipFill>
          <a:blip r:embed="rId5"/>
          <a:stretch>
            <a:fillRect/>
          </a:stretch>
        </p:blipFill>
        <p:spPr>
          <a:xfrm>
            <a:off x="7029973" y="1815301"/>
            <a:ext cx="4342646" cy="3267495"/>
          </a:xfrm>
          <a:prstGeom prst="rect">
            <a:avLst/>
          </a:prstGeom>
        </p:spPr>
      </p:pic>
    </p:spTree>
    <p:extLst>
      <p:ext uri="{BB962C8B-B14F-4D97-AF65-F5344CB8AC3E}">
        <p14:creationId xmlns:p14="http://schemas.microsoft.com/office/powerpoint/2010/main" val="4684413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Düz Bağlayıcı 27">
            <a:extLst>
              <a:ext uri="{FF2B5EF4-FFF2-40B4-BE49-F238E27FC236}">
                <a16:creationId xmlns:a16="http://schemas.microsoft.com/office/drawing/2014/main" id="{B419682A-9205-41EE-B304-000E0214558F}"/>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pic>
        <p:nvPicPr>
          <p:cNvPr id="3" name="Resim 2">
            <a:extLst>
              <a:ext uri="{FF2B5EF4-FFF2-40B4-BE49-F238E27FC236}">
                <a16:creationId xmlns:a16="http://schemas.microsoft.com/office/drawing/2014/main" id="{837D477C-F52D-2F2A-D3D4-5DACC20E12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31" y="-25101"/>
            <a:ext cx="1525230" cy="1525230"/>
          </a:xfrm>
          <a:prstGeom prst="rect">
            <a:avLst/>
          </a:prstGeom>
        </p:spPr>
      </p:pic>
      <p:sp>
        <p:nvSpPr>
          <p:cNvPr id="5" name="Metin kutusu 4">
            <a:extLst>
              <a:ext uri="{FF2B5EF4-FFF2-40B4-BE49-F238E27FC236}">
                <a16:creationId xmlns:a16="http://schemas.microsoft.com/office/drawing/2014/main" id="{67DA39AB-48C0-030D-B685-EEBEB1A764A0}"/>
              </a:ext>
            </a:extLst>
          </p:cNvPr>
          <p:cNvSpPr txBox="1"/>
          <p:nvPr/>
        </p:nvSpPr>
        <p:spPr>
          <a:xfrm>
            <a:off x="1620386" y="1397675"/>
            <a:ext cx="9773038" cy="2554545"/>
          </a:xfrm>
          <a:prstGeom prst="rect">
            <a:avLst/>
          </a:prstGeom>
          <a:noFill/>
        </p:spPr>
        <p:txBody>
          <a:bodyPr wrap="square">
            <a:spAutoFit/>
          </a:bodyPr>
          <a:lstStyle/>
          <a:p>
            <a:pPr marL="285750" indent="-285750" algn="just">
              <a:buFont typeface="Wingdings" panose="05000000000000000000" pitchFamily="2" charset="2"/>
              <a:buChar char="Ø"/>
            </a:pPr>
            <a:r>
              <a:rPr lang="tr-TR" sz="2000" dirty="0" err="1">
                <a:latin typeface="Arial" panose="020B0604020202020204" pitchFamily="34" charset="0"/>
                <a:cs typeface="Arial" panose="020B0604020202020204" pitchFamily="34" charset="0"/>
              </a:rPr>
              <a:t>Our</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department</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makes</a:t>
            </a:r>
            <a:r>
              <a:rPr lang="tr-TR" sz="2000" dirty="0">
                <a:latin typeface="Arial" panose="020B0604020202020204" pitchFamily="34" charset="0"/>
                <a:cs typeface="Arial" panose="020B0604020202020204" pitchFamily="34" charset="0"/>
              </a:rPr>
              <a:t> a </a:t>
            </a:r>
            <a:r>
              <a:rPr lang="tr-TR" sz="2000" dirty="0" err="1">
                <a:latin typeface="Arial" panose="020B0604020202020204" pitchFamily="34" charset="0"/>
                <a:cs typeface="Arial" panose="020B0604020202020204" pitchFamily="34" charset="0"/>
              </a:rPr>
              <a:t>significant</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contribution</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each</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year</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to</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the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University's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international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scientific</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publication</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output</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In</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the</a:t>
            </a:r>
            <a:r>
              <a:rPr lang="tr-TR" sz="2000" dirty="0">
                <a:latin typeface="Arial" panose="020B0604020202020204" pitchFamily="34" charset="0"/>
                <a:cs typeface="Arial" panose="020B0604020202020204" pitchFamily="34" charset="0"/>
              </a:rPr>
              <a:t> 2024 </a:t>
            </a:r>
            <a:r>
              <a:rPr lang="tr-TR" sz="2000" dirty="0" err="1">
                <a:latin typeface="Arial" panose="020B0604020202020204" pitchFamily="34" charset="0"/>
                <a:cs typeface="Arial" panose="020B0604020202020204" pitchFamily="34" charset="0"/>
              </a:rPr>
              <a:t>academic</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performance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rankings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our</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faculty</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members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were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frequently</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recognized</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among</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the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University's</a:t>
            </a:r>
            <a:r>
              <a:rPr lang="tr-TR" sz="2000" dirty="0">
                <a:latin typeface="Arial" panose="020B0604020202020204" pitchFamily="34" charset="0"/>
                <a:cs typeface="Arial" panose="020B0604020202020204" pitchFamily="34" charset="0"/>
              </a:rPr>
              <a:t> top-</a:t>
            </a:r>
            <a:r>
              <a:rPr lang="tr-TR" sz="2000" dirty="0" err="1">
                <a:latin typeface="Arial" panose="020B0604020202020204" pitchFamily="34" charset="0"/>
                <a:cs typeface="Arial" panose="020B0604020202020204" pitchFamily="34" charset="0"/>
              </a:rPr>
              <a:t>performing</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Professors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Associate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Professors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Assistant</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Professors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Lecturers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and</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Research</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Assistants</a:t>
            </a:r>
            <a:r>
              <a:rPr lang="tr-TR" sz="2000" dirty="0">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Ø"/>
            </a:pPr>
            <a:r>
              <a:rPr lang="tr-TR" sz="2000" dirty="0" err="1">
                <a:latin typeface="Arial" panose="020B0604020202020204" pitchFamily="34" charset="0"/>
                <a:cs typeface="Arial" panose="020B0604020202020204" pitchFamily="34" charset="0"/>
              </a:rPr>
              <a:t>In</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addition</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our</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faculty</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members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whose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national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and</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international</a:t>
            </a:r>
            <a:r>
              <a:rPr lang="tr-TR" sz="2000" dirty="0">
                <a:latin typeface="Arial" panose="020B0604020202020204" pitchFamily="34" charset="0"/>
                <a:cs typeface="Arial" panose="020B0604020202020204" pitchFamily="34" charset="0"/>
              </a:rPr>
              <a:t> patent </a:t>
            </a:r>
            <a:r>
              <a:rPr lang="tr-TR" sz="2000" dirty="0" err="1">
                <a:latin typeface="Arial" panose="020B0604020202020204" pitchFamily="34" charset="0"/>
                <a:cs typeface="Arial" panose="020B0604020202020204" pitchFamily="34" charset="0"/>
              </a:rPr>
              <a:t>applications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have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been</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granted</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received</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their</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certificates</a:t>
            </a:r>
            <a:r>
              <a:rPr lang="tr-TR" sz="2000" dirty="0">
                <a:latin typeface="Arial" panose="020B0604020202020204" pitchFamily="34" charset="0"/>
                <a:cs typeface="Arial" panose="020B0604020202020204" pitchFamily="34" charset="0"/>
              </a:rPr>
              <a:t> at </a:t>
            </a:r>
            <a:r>
              <a:rPr lang="tr-TR" sz="2000" dirty="0" err="1">
                <a:latin typeface="Arial" panose="020B0604020202020204" pitchFamily="34" charset="0"/>
                <a:cs typeface="Arial" panose="020B0604020202020204" pitchFamily="34" charset="0"/>
              </a:rPr>
              <a:t>the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Academic</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Performance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Awards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Ceremony</a:t>
            </a:r>
            <a:r>
              <a:rPr lang="tr-TR" sz="2000" dirty="0">
                <a:latin typeface="Arial" panose="020B0604020202020204" pitchFamily="34" charset="0"/>
                <a:cs typeface="Arial" panose="020B0604020202020204" pitchFamily="34" charset="0"/>
              </a:rPr>
              <a:t>.</a:t>
            </a:r>
          </a:p>
        </p:txBody>
      </p:sp>
      <p:sp>
        <p:nvSpPr>
          <p:cNvPr id="9" name="Dikdörtgen 8">
            <a:extLst>
              <a:ext uri="{FF2B5EF4-FFF2-40B4-BE49-F238E27FC236}">
                <a16:creationId xmlns:a16="http://schemas.microsoft.com/office/drawing/2014/main" id="{D90F82E9-CA0A-4161-8FAA-702CDEC29B83}"/>
              </a:ext>
            </a:extLst>
          </p:cNvPr>
          <p:cNvSpPr/>
          <p:nvPr/>
        </p:nvSpPr>
        <p:spPr>
          <a:xfrm>
            <a:off x="5994052" y="6381355"/>
            <a:ext cx="184731" cy="276999"/>
          </a:xfrm>
          <a:prstGeom prst="rect">
            <a:avLst/>
          </a:prstGeom>
          <a:solidFill>
            <a:srgbClr val="FFFFFF"/>
          </a:solidFill>
        </p:spPr>
        <p:txBody>
          <a:bodyPr wrap="none">
            <a:spAutoFit/>
          </a:bodyPr>
          <a:lstStyle/>
          <a:p>
            <a:pPr algn="ctr"/>
            <a:endParaRPr lang="tr-TR" sz="1200" dirty="0">
              <a:solidFill>
                <a:srgbClr val="00205C"/>
              </a:solidFill>
              <a:latin typeface="Lucida Fax" panose="02060602050505020204" pitchFamily="18" charset="0"/>
            </a:endParaRPr>
          </a:p>
        </p:txBody>
      </p:sp>
      <p:sp>
        <p:nvSpPr>
          <p:cNvPr id="2" name="Google Shape;475;p20">
            <a:extLst>
              <a:ext uri="{FF2B5EF4-FFF2-40B4-BE49-F238E27FC236}">
                <a16:creationId xmlns:a16="http://schemas.microsoft.com/office/drawing/2014/main" id="{8DD83338-CBE4-375A-6F2E-EE2C58CF86BA}"/>
              </a:ext>
            </a:extLst>
          </p:cNvPr>
          <p:cNvSpPr/>
          <p:nvPr/>
        </p:nvSpPr>
        <p:spPr>
          <a:xfrm>
            <a:off x="4403771" y="6027044"/>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
        <p:nvSpPr>
          <p:cNvPr id="4" name="Dikdörtgen 3">
            <a:extLst>
              <a:ext uri="{FF2B5EF4-FFF2-40B4-BE49-F238E27FC236}">
                <a16:creationId xmlns:a16="http://schemas.microsoft.com/office/drawing/2014/main" id="{E58ED0E9-E71D-51CA-66B4-45065BAC46EE}"/>
              </a:ext>
            </a:extLst>
          </p:cNvPr>
          <p:cNvSpPr/>
          <p:nvPr/>
        </p:nvSpPr>
        <p:spPr>
          <a:xfrm>
            <a:off x="1540647" y="498199"/>
            <a:ext cx="5726248" cy="477054"/>
          </a:xfrm>
          <a:prstGeom prst="rect">
            <a:avLst/>
          </a:prstGeom>
        </p:spPr>
        <p:txBody>
          <a:bodyPr wrap="none">
            <a:spAutoFit/>
          </a:bodyPr>
          <a:lstStyle/>
          <a:p>
            <a:pPr>
              <a:lnSpc>
                <a:spcPts val="3000"/>
              </a:lnSpc>
            </a:pPr>
            <a:r>
              <a:rPr lang="tr-TR" sz="3200" b="1" dirty="0">
                <a:solidFill>
                  <a:srgbClr val="00205C"/>
                </a:solidFill>
                <a:latin typeface="Arial" panose="020B0604020202020204" pitchFamily="34" charset="0"/>
                <a:cs typeface="Arial" panose="020B0604020202020204" pitchFamily="34" charset="0"/>
              </a:rPr>
              <a:t>ACADEMIC PERFORMANCE</a:t>
            </a:r>
          </a:p>
        </p:txBody>
      </p:sp>
    </p:spTree>
    <p:extLst>
      <p:ext uri="{BB962C8B-B14F-4D97-AF65-F5344CB8AC3E}">
        <p14:creationId xmlns:p14="http://schemas.microsoft.com/office/powerpoint/2010/main" val="3572945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kdörtgen 17">
            <a:extLst>
              <a:ext uri="{FF2B5EF4-FFF2-40B4-BE49-F238E27FC236}">
                <a16:creationId xmlns:a16="http://schemas.microsoft.com/office/drawing/2014/main" id="{9A60D4CE-6C8F-41CC-9732-32A5BB5494FB}"/>
              </a:ext>
            </a:extLst>
          </p:cNvPr>
          <p:cNvSpPr/>
          <p:nvPr/>
        </p:nvSpPr>
        <p:spPr>
          <a:xfrm>
            <a:off x="1371599" y="294538"/>
            <a:ext cx="9895951" cy="1033669"/>
          </a:xfrm>
          <a:prstGeom prst="rect">
            <a:avLst/>
          </a:prstGeom>
        </p:spPr>
        <p:txBody>
          <a:bodyPr vert="horz" lIns="91440" tIns="45720" rIns="91440" bIns="45720" rtlCol="0" anchor="ctr">
            <a:normAutofit/>
          </a:bodyPr>
          <a:lstStyle/>
          <a:p>
            <a:pPr marL="0" marR="0" lvl="0" indent="0" fontAlgn="auto">
              <a:lnSpc>
                <a:spcPct val="90000"/>
              </a:lnSpc>
              <a:spcBef>
                <a:spcPct val="0"/>
              </a:spcBef>
              <a:spcAft>
                <a:spcPts val="600"/>
              </a:spcAft>
              <a:buClrTx/>
              <a:buSzTx/>
              <a:tabLst/>
              <a:defRPr/>
            </a:pPr>
            <a:r>
              <a:rPr kumimoji="0" lang="en-US" sz="3100" b="1" i="0" u="none" strike="noStrike" kern="1200" cap="none" spc="0" normalizeH="0" baseline="0" noProof="0" dirty="0">
                <a:ln>
                  <a:noFill/>
                </a:ln>
                <a:solidFill>
                  <a:srgbClr val="FFFFFF"/>
                </a:solidFill>
                <a:effectLst/>
                <a:uLnTx/>
                <a:uFillTx/>
                <a:latin typeface="+mj-lt"/>
                <a:ea typeface="+mj-ea"/>
                <a:cs typeface="+mj-cs"/>
              </a:rPr>
              <a:t>ACADEMIC PERFORMANCE- STUDENT PROJECTS </a:t>
            </a:r>
          </a:p>
          <a:p>
            <a:pPr marL="0" marR="0" lvl="0" indent="0" fontAlgn="auto">
              <a:lnSpc>
                <a:spcPct val="90000"/>
              </a:lnSpc>
              <a:spcBef>
                <a:spcPct val="0"/>
              </a:spcBef>
              <a:spcAft>
                <a:spcPts val="600"/>
              </a:spcAft>
              <a:buClrTx/>
              <a:buSzTx/>
              <a:tabLst/>
              <a:defRPr/>
            </a:pPr>
            <a:r>
              <a:rPr kumimoji="0" lang="en-US" sz="3100" b="1" i="0" u="none" strike="noStrike" kern="1200" cap="none" spc="0" normalizeH="0" baseline="0" noProof="0" dirty="0">
                <a:ln>
                  <a:noFill/>
                </a:ln>
                <a:solidFill>
                  <a:srgbClr val="FFFFFF"/>
                </a:solidFill>
                <a:effectLst/>
                <a:uLnTx/>
                <a:uFillTx/>
                <a:latin typeface="+mj-lt"/>
                <a:ea typeface="+mj-ea"/>
                <a:cs typeface="+mj-cs"/>
              </a:rPr>
              <a:t>(TÜBİTAK 2209 A/B)</a:t>
            </a:r>
          </a:p>
        </p:txBody>
      </p:sp>
      <p:pic>
        <p:nvPicPr>
          <p:cNvPr id="7" name="Resim 6">
            <a:extLst>
              <a:ext uri="{FF2B5EF4-FFF2-40B4-BE49-F238E27FC236}">
                <a16:creationId xmlns:a16="http://schemas.microsoft.com/office/drawing/2014/main" id="{73BBDA08-7263-3E84-0200-B2E79CA0F7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0775" y="74398"/>
            <a:ext cx="1423513" cy="1423513"/>
          </a:xfrm>
          <a:prstGeom prst="rect">
            <a:avLst/>
          </a:prstGeom>
        </p:spPr>
      </p:pic>
      <p:sp>
        <p:nvSpPr>
          <p:cNvPr id="2" name="Metin kutusu 1">
            <a:extLst>
              <a:ext uri="{FF2B5EF4-FFF2-40B4-BE49-F238E27FC236}">
                <a16:creationId xmlns:a16="http://schemas.microsoft.com/office/drawing/2014/main" id="{2BD7D92D-30FC-2ABC-6E63-A27E9171E4A0}"/>
              </a:ext>
            </a:extLst>
          </p:cNvPr>
          <p:cNvSpPr txBox="1"/>
          <p:nvPr/>
        </p:nvSpPr>
        <p:spPr>
          <a:xfrm>
            <a:off x="609161" y="2809326"/>
            <a:ext cx="6988363" cy="1754326"/>
          </a:xfrm>
          <a:prstGeom prst="rect">
            <a:avLst/>
          </a:prstGeom>
          <a:noFill/>
        </p:spPr>
        <p:txBody>
          <a:bodyPr wrap="square" rtlCol="0">
            <a:spAutoFit/>
          </a:bodyPr>
          <a:lstStyle/>
          <a:p>
            <a:pPr algn="just"/>
            <a:r>
              <a:rPr lang="tr-TR" dirty="0" err="1">
                <a:latin typeface="Arial" panose="020B0604020202020204" pitchFamily="34" charset="0"/>
                <a:cs typeface="Arial" panose="020B0604020202020204" pitchFamily="34" charset="0"/>
              </a:rPr>
              <a:t>During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2024–2025 </a:t>
            </a:r>
            <a:r>
              <a:rPr lang="tr-TR" dirty="0" err="1">
                <a:latin typeface="Arial" panose="020B0604020202020204" pitchFamily="34" charset="0"/>
                <a:cs typeface="Arial" panose="020B0604020202020204" pitchFamily="34" charset="0"/>
              </a:rPr>
              <a:t>academic</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year</a:t>
            </a:r>
            <a:r>
              <a:rPr lang="tr-TR" dirty="0">
                <a:latin typeface="Arial" panose="020B0604020202020204" pitchFamily="34" charset="0"/>
                <a:cs typeface="Arial" panose="020B0604020202020204" pitchFamily="34" charset="0"/>
              </a:rPr>
              <a:t>, a total of 16 </a:t>
            </a:r>
            <a:r>
              <a:rPr lang="tr-TR" dirty="0" err="1">
                <a:latin typeface="Arial" panose="020B0604020202020204" pitchFamily="34" charset="0"/>
                <a:cs typeface="Arial" panose="020B0604020202020204" pitchFamily="34" charset="0"/>
              </a:rPr>
              <a:t>student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projects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submitted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our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students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were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awarded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funding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under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TÜBİTAK 2209-A </a:t>
            </a:r>
            <a:r>
              <a:rPr lang="tr-TR" dirty="0" err="1">
                <a:latin typeface="Arial" panose="020B0604020202020204" pitchFamily="34" charset="0"/>
                <a:cs typeface="Arial" panose="020B0604020202020204" pitchFamily="34" charset="0"/>
              </a:rPr>
              <a:t>University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Students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Projects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Support</a:t>
            </a:r>
            <a:r>
              <a:rPr lang="tr-TR" dirty="0">
                <a:latin typeface="Arial" panose="020B0604020202020204" pitchFamily="34" charset="0"/>
                <a:cs typeface="Arial" panose="020B0604020202020204" pitchFamily="34" charset="0"/>
              </a:rPr>
              <a:t> Program, </a:t>
            </a:r>
            <a:r>
              <a:rPr lang="tr-TR" dirty="0" err="1">
                <a:latin typeface="Arial" panose="020B0604020202020204" pitchFamily="34" charset="0"/>
                <a:cs typeface="Arial" panose="020B0604020202020204" pitchFamily="34" charset="0"/>
              </a:rPr>
              <a:t>while</a:t>
            </a:r>
            <a:r>
              <a:rPr lang="tr-TR" dirty="0">
                <a:latin typeface="Arial" panose="020B0604020202020204" pitchFamily="34" charset="0"/>
                <a:cs typeface="Arial" panose="020B0604020202020204" pitchFamily="34" charset="0"/>
              </a:rPr>
              <a:t> 4 </a:t>
            </a:r>
            <a:r>
              <a:rPr lang="tr-TR" dirty="0" err="1">
                <a:latin typeface="Arial" panose="020B0604020202020204" pitchFamily="34" charset="0"/>
                <a:cs typeface="Arial" panose="020B0604020202020204" pitchFamily="34" charset="0"/>
              </a:rPr>
              <a:t>projects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received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funding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under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TÜBİTAK 2209-B </a:t>
            </a:r>
            <a:r>
              <a:rPr lang="tr-TR" dirty="0" err="1">
                <a:latin typeface="Arial" panose="020B0604020202020204" pitchFamily="34" charset="0"/>
                <a:cs typeface="Arial" panose="020B0604020202020204" pitchFamily="34" charset="0"/>
              </a:rPr>
              <a:t>University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Students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Industry-Oriented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Projects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Support</a:t>
            </a:r>
            <a:r>
              <a:rPr lang="tr-TR" dirty="0">
                <a:latin typeface="Arial" panose="020B0604020202020204" pitchFamily="34" charset="0"/>
                <a:cs typeface="Arial" panose="020B0604020202020204" pitchFamily="34" charset="0"/>
              </a:rPr>
              <a:t> Program.</a:t>
            </a:r>
          </a:p>
        </p:txBody>
      </p:sp>
      <p:pic>
        <p:nvPicPr>
          <p:cNvPr id="1026" name="Picture 2" descr="Science Symbols Royalty-Free Images, Stock Photos &amp; Pictures | Shutterstock">
            <a:extLst>
              <a:ext uri="{FF2B5EF4-FFF2-40B4-BE49-F238E27FC236}">
                <a16:creationId xmlns:a16="http://schemas.microsoft.com/office/drawing/2014/main" id="{AEB5E4A2-1DA6-F0EC-2619-5AAD5A88B2D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308" b="7857"/>
          <a:stretch/>
        </p:blipFill>
        <p:spPr bwMode="auto">
          <a:xfrm>
            <a:off x="8088658" y="2035100"/>
            <a:ext cx="3251572" cy="3302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016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67DD4-4AF5-DBDD-A055-2710306250E4}"/>
            </a:ext>
          </a:extLst>
        </p:cNvPr>
        <p:cNvGrpSpPr/>
        <p:nvPr/>
      </p:nvGrpSpPr>
      <p:grpSpPr>
        <a:xfrm>
          <a:off x="0" y="0"/>
          <a:ext cx="0" cy="0"/>
          <a:chOff x="0" y="0"/>
          <a:chExt cx="0" cy="0"/>
        </a:xfrm>
      </p:grpSpPr>
      <p:cxnSp>
        <p:nvCxnSpPr>
          <p:cNvPr id="28" name="Düz Bağlayıcı 27">
            <a:extLst>
              <a:ext uri="{FF2B5EF4-FFF2-40B4-BE49-F238E27FC236}">
                <a16:creationId xmlns:a16="http://schemas.microsoft.com/office/drawing/2014/main" id="{F52482C9-E741-E8C2-8542-4740331E47D2}"/>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18" name="Dikdörtgen 17">
            <a:extLst>
              <a:ext uri="{FF2B5EF4-FFF2-40B4-BE49-F238E27FC236}">
                <a16:creationId xmlns:a16="http://schemas.microsoft.com/office/drawing/2014/main" id="{A61F141D-C724-129D-60E2-192F9BA038F1}"/>
              </a:ext>
            </a:extLst>
          </p:cNvPr>
          <p:cNvSpPr/>
          <p:nvPr/>
        </p:nvSpPr>
        <p:spPr>
          <a:xfrm>
            <a:off x="1620386" y="455167"/>
            <a:ext cx="9914124" cy="502766"/>
          </a:xfrm>
          <a:prstGeom prst="rect">
            <a:avLst/>
          </a:prstGeom>
        </p:spPr>
        <p:txBody>
          <a:bodyPr wrap="none">
            <a:spAutoFit/>
          </a:bodyPr>
          <a:lstStyle/>
          <a:p>
            <a:pPr>
              <a:lnSpc>
                <a:spcPts val="3000"/>
              </a:lnSpc>
            </a:pPr>
            <a:r>
              <a:rPr lang="tr-TR" sz="3600" b="1" dirty="0">
                <a:solidFill>
                  <a:srgbClr val="00205C"/>
                </a:solidFill>
              </a:rPr>
              <a:t>PEER MENTORING AND STUDENT REPRESENTATIVE</a:t>
            </a:r>
          </a:p>
        </p:txBody>
      </p:sp>
      <p:pic>
        <p:nvPicPr>
          <p:cNvPr id="3" name="Resim 2">
            <a:extLst>
              <a:ext uri="{FF2B5EF4-FFF2-40B4-BE49-F238E27FC236}">
                <a16:creationId xmlns:a16="http://schemas.microsoft.com/office/drawing/2014/main" id="{97EBBD55-594B-93B4-2F55-3BB65B79BC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31" y="-25101"/>
            <a:ext cx="1525230" cy="1525230"/>
          </a:xfrm>
          <a:prstGeom prst="rect">
            <a:avLst/>
          </a:prstGeom>
        </p:spPr>
      </p:pic>
      <p:sp>
        <p:nvSpPr>
          <p:cNvPr id="9" name="Dikdörtgen 8">
            <a:extLst>
              <a:ext uri="{FF2B5EF4-FFF2-40B4-BE49-F238E27FC236}">
                <a16:creationId xmlns:a16="http://schemas.microsoft.com/office/drawing/2014/main" id="{1D0777E2-60F8-3E5B-813E-59EAF8F528D6}"/>
              </a:ext>
            </a:extLst>
          </p:cNvPr>
          <p:cNvSpPr/>
          <p:nvPr/>
        </p:nvSpPr>
        <p:spPr>
          <a:xfrm>
            <a:off x="4569015" y="6381355"/>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sp>
        <p:nvSpPr>
          <p:cNvPr id="4" name="Metin kutusu 3">
            <a:extLst>
              <a:ext uri="{FF2B5EF4-FFF2-40B4-BE49-F238E27FC236}">
                <a16:creationId xmlns:a16="http://schemas.microsoft.com/office/drawing/2014/main" id="{9D62015C-75BC-89E2-55D8-507D4CB9C5C6}"/>
              </a:ext>
            </a:extLst>
          </p:cNvPr>
          <p:cNvSpPr txBox="1"/>
          <p:nvPr/>
        </p:nvSpPr>
        <p:spPr>
          <a:xfrm>
            <a:off x="1620386" y="1187103"/>
            <a:ext cx="6763594" cy="3323987"/>
          </a:xfrm>
          <a:prstGeom prst="rect">
            <a:avLst/>
          </a:prstGeom>
          <a:noFill/>
        </p:spPr>
        <p:txBody>
          <a:bodyPr wrap="square">
            <a:spAutoFit/>
          </a:bodyPr>
          <a:lstStyle/>
          <a:p>
            <a:pPr algn="just"/>
            <a:r>
              <a:rPr lang="tr-TR" sz="2400" b="1" dirty="0" err="1">
                <a:solidFill>
                  <a:schemeClr val="accent4">
                    <a:lumMod val="75000"/>
                  </a:schemeClr>
                </a:solidFill>
                <a:latin typeface="Arial" panose="020B0604020202020204" pitchFamily="34" charset="0"/>
                <a:cs typeface="Arial" panose="020B0604020202020204" pitchFamily="34" charset="0"/>
              </a:rPr>
              <a:t>What</a:t>
            </a:r>
            <a:r>
              <a:rPr lang="tr-TR" sz="2400" b="1" dirty="0">
                <a:solidFill>
                  <a:schemeClr val="accent4">
                    <a:lumMod val="75000"/>
                  </a:schemeClr>
                </a:solidFill>
                <a:latin typeface="Arial" panose="020B0604020202020204" pitchFamily="34" charset="0"/>
                <a:cs typeface="Arial" panose="020B0604020202020204" pitchFamily="34" charset="0"/>
              </a:rPr>
              <a:t> Is Peer </a:t>
            </a:r>
            <a:r>
              <a:rPr lang="tr-TR" sz="2400" b="1" dirty="0" err="1">
                <a:solidFill>
                  <a:schemeClr val="accent4">
                    <a:lumMod val="75000"/>
                  </a:schemeClr>
                </a:solidFill>
                <a:latin typeface="Arial" panose="020B0604020202020204" pitchFamily="34" charset="0"/>
                <a:cs typeface="Arial" panose="020B0604020202020204" pitchFamily="34" charset="0"/>
              </a:rPr>
              <a:t>Mentoring</a:t>
            </a:r>
            <a:r>
              <a:rPr lang="tr-TR" sz="2400" b="1" dirty="0">
                <a:solidFill>
                  <a:schemeClr val="accent4">
                    <a:lumMod val="75000"/>
                  </a:schemeClr>
                </a:solidFill>
                <a:latin typeface="Arial" panose="020B0604020202020204" pitchFamily="34" charset="0"/>
                <a:cs typeface="Arial" panose="020B0604020202020204" pitchFamily="34" charset="0"/>
              </a:rPr>
              <a:t>?</a:t>
            </a:r>
          </a:p>
          <a:p>
            <a:pPr algn="just"/>
            <a:r>
              <a:rPr lang="tr-TR" dirty="0">
                <a:solidFill>
                  <a:srgbClr val="212529"/>
                </a:solidFill>
                <a:latin typeface="Arial" panose="020B0604020202020204" pitchFamily="34" charset="0"/>
                <a:cs typeface="Arial" panose="020B0604020202020204" pitchFamily="34" charset="0"/>
              </a:rPr>
              <a:t>Peer </a:t>
            </a:r>
            <a:r>
              <a:rPr lang="tr-TR" dirty="0" err="1">
                <a:solidFill>
                  <a:srgbClr val="212529"/>
                </a:solidFill>
                <a:latin typeface="Arial" panose="020B0604020202020204" pitchFamily="34" charset="0"/>
                <a:cs typeface="Arial" panose="020B0604020202020204" pitchFamily="34" charset="0"/>
              </a:rPr>
              <a:t>mentoring</a:t>
            </a:r>
            <a:r>
              <a:rPr lang="tr-TR" dirty="0">
                <a:solidFill>
                  <a:srgbClr val="212529"/>
                </a:solidFill>
                <a:latin typeface="Arial" panose="020B0604020202020204" pitchFamily="34" charset="0"/>
                <a:cs typeface="Arial" panose="020B0604020202020204" pitchFamily="34" charset="0"/>
              </a:rPr>
              <a:t> is a </a:t>
            </a:r>
            <a:r>
              <a:rPr lang="tr-TR" dirty="0" err="1">
                <a:solidFill>
                  <a:srgbClr val="212529"/>
                </a:solidFill>
                <a:latin typeface="Arial" panose="020B0604020202020204" pitchFamily="34" charset="0"/>
                <a:cs typeface="Arial" panose="020B0604020202020204" pitchFamily="34" charset="0"/>
              </a:rPr>
              <a:t>preventive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and</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developmental</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support</a:t>
            </a:r>
            <a:r>
              <a:rPr lang="tr-TR" dirty="0">
                <a:solidFill>
                  <a:srgbClr val="212529"/>
                </a:solidFill>
                <a:latin typeface="Arial" panose="020B0604020202020204" pitchFamily="34" charset="0"/>
                <a:cs typeface="Arial" panose="020B0604020202020204" pitchFamily="34" charset="0"/>
              </a:rPr>
              <a:t> program in </a:t>
            </a:r>
            <a:r>
              <a:rPr lang="tr-TR" dirty="0" err="1">
                <a:solidFill>
                  <a:srgbClr val="212529"/>
                </a:solidFill>
                <a:latin typeface="Arial" panose="020B0604020202020204" pitchFamily="34" charset="0"/>
                <a:cs typeface="Arial" panose="020B0604020202020204" pitchFamily="34" charset="0"/>
              </a:rPr>
              <a:t>which</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students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receive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guidance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from</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their</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peers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to</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promote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their</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personal</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social</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and</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academic</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development</a:t>
            </a:r>
            <a:r>
              <a:rPr lang="tr-TR" dirty="0">
                <a:solidFill>
                  <a:srgbClr val="212529"/>
                </a:solidFill>
                <a:latin typeface="Arial" panose="020B0604020202020204" pitchFamily="34" charset="0"/>
                <a:cs typeface="Arial" panose="020B0604020202020204" pitchFamily="34" charset="0"/>
              </a:rPr>
              <a:t> in a </a:t>
            </a:r>
            <a:r>
              <a:rPr lang="tr-TR" dirty="0" err="1">
                <a:solidFill>
                  <a:srgbClr val="212529"/>
                </a:solidFill>
                <a:latin typeface="Arial" panose="020B0604020202020204" pitchFamily="34" charset="0"/>
                <a:cs typeface="Arial" panose="020B0604020202020204" pitchFamily="34" charset="0"/>
              </a:rPr>
              <a:t>healthy</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and</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supportive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environment</a:t>
            </a:r>
            <a:r>
              <a:rPr lang="tr-TR" dirty="0">
                <a:solidFill>
                  <a:srgbClr val="212529"/>
                </a:solidFill>
                <a:latin typeface="Arial" panose="020B0604020202020204" pitchFamily="34" charset="0"/>
                <a:cs typeface="Arial" panose="020B0604020202020204" pitchFamily="34" charset="0"/>
              </a:rPr>
              <a:t>.</a:t>
            </a:r>
          </a:p>
          <a:p>
            <a:pPr algn="just"/>
            <a:r>
              <a:rPr lang="tr-TR" sz="2400" b="1" dirty="0" err="1">
                <a:solidFill>
                  <a:schemeClr val="accent4">
                    <a:lumMod val="75000"/>
                  </a:schemeClr>
                </a:solidFill>
                <a:latin typeface="Arial" panose="020B0604020202020204" pitchFamily="34" charset="0"/>
                <a:cs typeface="Arial" panose="020B0604020202020204" pitchFamily="34" charset="0"/>
              </a:rPr>
              <a:t>Who</a:t>
            </a:r>
            <a:r>
              <a:rPr lang="tr-TR" sz="2400" b="1" dirty="0">
                <a:solidFill>
                  <a:schemeClr val="accent4">
                    <a:lumMod val="75000"/>
                  </a:schemeClr>
                </a:solidFill>
                <a:latin typeface="Arial" panose="020B0604020202020204" pitchFamily="34" charset="0"/>
                <a:cs typeface="Arial" panose="020B0604020202020204" pitchFamily="34" charset="0"/>
              </a:rPr>
              <a:t> Is a Peer Mentor?</a:t>
            </a:r>
          </a:p>
          <a:p>
            <a:pPr algn="just"/>
            <a:r>
              <a:rPr lang="tr-TR" dirty="0">
                <a:solidFill>
                  <a:srgbClr val="212529"/>
                </a:solidFill>
                <a:latin typeface="Arial" panose="020B0604020202020204" pitchFamily="34" charset="0"/>
                <a:cs typeface="Arial" panose="020B0604020202020204" pitchFamily="34" charset="0"/>
              </a:rPr>
              <a:t>A Peer Mentor is a Yıldız Technical </a:t>
            </a:r>
            <a:r>
              <a:rPr lang="tr-TR" dirty="0" err="1">
                <a:solidFill>
                  <a:srgbClr val="212529"/>
                </a:solidFill>
                <a:latin typeface="Arial" panose="020B0604020202020204" pitchFamily="34" charset="0"/>
                <a:cs typeface="Arial" panose="020B0604020202020204" pitchFamily="34" charset="0"/>
              </a:rPr>
              <a:t>University</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student</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who</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voluntarily</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participates</a:t>
            </a:r>
            <a:r>
              <a:rPr lang="tr-TR" dirty="0">
                <a:solidFill>
                  <a:srgbClr val="212529"/>
                </a:solidFill>
                <a:latin typeface="Arial" panose="020B0604020202020204" pitchFamily="34" charset="0"/>
                <a:cs typeface="Arial" panose="020B0604020202020204" pitchFamily="34" charset="0"/>
              </a:rPr>
              <a:t> in </a:t>
            </a:r>
            <a:r>
              <a:rPr lang="tr-TR" dirty="0" err="1">
                <a:solidFill>
                  <a:srgbClr val="212529"/>
                </a:solidFill>
                <a:latin typeface="Arial" panose="020B0604020202020204" pitchFamily="34" charset="0"/>
                <a:cs typeface="Arial" panose="020B0604020202020204" pitchFamily="34" charset="0"/>
              </a:rPr>
              <a:t>the</a:t>
            </a:r>
            <a:r>
              <a:rPr lang="tr-TR" dirty="0">
                <a:solidFill>
                  <a:srgbClr val="212529"/>
                </a:solidFill>
                <a:latin typeface="Arial" panose="020B0604020202020204" pitchFamily="34" charset="0"/>
                <a:cs typeface="Arial" panose="020B0604020202020204" pitchFamily="34" charset="0"/>
              </a:rPr>
              <a:t> Peer </a:t>
            </a:r>
            <a:r>
              <a:rPr lang="tr-TR" dirty="0" err="1">
                <a:solidFill>
                  <a:srgbClr val="212529"/>
                </a:solidFill>
                <a:latin typeface="Arial" panose="020B0604020202020204" pitchFamily="34" charset="0"/>
                <a:cs typeface="Arial" panose="020B0604020202020204" pitchFamily="34" charset="0"/>
              </a:rPr>
              <a:t>Mentoring</a:t>
            </a:r>
            <a:r>
              <a:rPr lang="tr-TR" dirty="0">
                <a:solidFill>
                  <a:srgbClr val="212529"/>
                </a:solidFill>
                <a:latin typeface="Arial" panose="020B0604020202020204" pitchFamily="34" charset="0"/>
                <a:cs typeface="Arial" panose="020B0604020202020204" pitchFamily="34" charset="0"/>
              </a:rPr>
              <a:t> Program, </a:t>
            </a:r>
            <a:r>
              <a:rPr lang="tr-TR" dirty="0" err="1">
                <a:solidFill>
                  <a:srgbClr val="212529"/>
                </a:solidFill>
                <a:latin typeface="Arial" panose="020B0604020202020204" pitchFamily="34" charset="0"/>
                <a:cs typeface="Arial" panose="020B0604020202020204" pitchFamily="34" charset="0"/>
              </a:rPr>
              <a:t>successfully</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completes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the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required</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training</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and</a:t>
            </a:r>
            <a:r>
              <a:rPr lang="tr-TR" dirty="0">
                <a:solidFill>
                  <a:srgbClr val="212529"/>
                </a:solidFill>
                <a:latin typeface="Arial" panose="020B0604020202020204" pitchFamily="34" charset="0"/>
                <a:cs typeface="Arial" panose="020B0604020202020204" pitchFamily="34" charset="0"/>
              </a:rPr>
              <a:t> is </a:t>
            </a:r>
            <a:r>
              <a:rPr lang="tr-TR" dirty="0" err="1">
                <a:solidFill>
                  <a:srgbClr val="212529"/>
                </a:solidFill>
                <a:latin typeface="Arial" panose="020B0604020202020204" pitchFamily="34" charset="0"/>
                <a:cs typeface="Arial" panose="020B0604020202020204" pitchFamily="34" charset="0"/>
              </a:rPr>
              <a:t>selected</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by</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the</a:t>
            </a:r>
            <a:r>
              <a:rPr lang="tr-TR" dirty="0">
                <a:solidFill>
                  <a:srgbClr val="212529"/>
                </a:solidFill>
                <a:latin typeface="Arial" panose="020B0604020202020204" pitchFamily="34" charset="0"/>
                <a:cs typeface="Arial" panose="020B0604020202020204" pitchFamily="34" charset="0"/>
              </a:rPr>
              <a:t> Program </a:t>
            </a:r>
            <a:r>
              <a:rPr lang="tr-TR" dirty="0" err="1">
                <a:solidFill>
                  <a:srgbClr val="212529"/>
                </a:solidFill>
                <a:latin typeface="Arial" panose="020B0604020202020204" pitchFamily="34" charset="0"/>
                <a:cs typeface="Arial" panose="020B0604020202020204" pitchFamily="34" charset="0"/>
              </a:rPr>
              <a:t>Coordination</a:t>
            </a:r>
            <a:r>
              <a:rPr lang="tr-TR" dirty="0">
                <a:solidFill>
                  <a:srgbClr val="212529"/>
                </a:solidFill>
                <a:latin typeface="Arial" panose="020B0604020202020204" pitchFamily="34" charset="0"/>
                <a:cs typeface="Arial" panose="020B0604020202020204" pitchFamily="34" charset="0"/>
              </a:rPr>
              <a:t> Office.</a:t>
            </a:r>
          </a:p>
          <a:p>
            <a:pPr algn="just"/>
            <a:endParaRPr lang="tr-TR" b="0" i="0" u="none" strike="noStrike" dirty="0">
              <a:effectLst/>
              <a:latin typeface="Arial" panose="020B0604020202020204" pitchFamily="34" charset="0"/>
              <a:cs typeface="Arial" panose="020B0604020202020204" pitchFamily="34" charset="0"/>
            </a:endParaRPr>
          </a:p>
        </p:txBody>
      </p:sp>
      <p:sp>
        <p:nvSpPr>
          <p:cNvPr id="6" name="Metin kutusu 5">
            <a:extLst>
              <a:ext uri="{FF2B5EF4-FFF2-40B4-BE49-F238E27FC236}">
                <a16:creationId xmlns:a16="http://schemas.microsoft.com/office/drawing/2014/main" id="{826B3EB7-DA24-DC04-377B-3C80290799F6}"/>
              </a:ext>
            </a:extLst>
          </p:cNvPr>
          <p:cNvSpPr txBox="1"/>
          <p:nvPr/>
        </p:nvSpPr>
        <p:spPr>
          <a:xfrm>
            <a:off x="8680862" y="2121749"/>
            <a:ext cx="3499262" cy="830997"/>
          </a:xfrm>
          <a:prstGeom prst="rect">
            <a:avLst/>
          </a:prstGeom>
          <a:noFill/>
        </p:spPr>
        <p:txBody>
          <a:bodyPr wrap="square">
            <a:spAutoFit/>
          </a:bodyPr>
          <a:lstStyle/>
          <a:p>
            <a:pPr algn="ctr"/>
            <a:r>
              <a:rPr lang="tr-TR" sz="2400" b="1" i="0" u="none" strike="noStrike" dirty="0">
                <a:solidFill>
                  <a:schemeClr val="accent4">
                    <a:lumMod val="75000"/>
                  </a:schemeClr>
                </a:solidFill>
                <a:effectLst/>
                <a:latin typeface="Arial" panose="020B0604020202020204" pitchFamily="34" charset="0"/>
                <a:cs typeface="Arial" panose="020B0604020202020204" pitchFamily="34" charset="0"/>
              </a:rPr>
              <a:t>Esin Şahsenem </a:t>
            </a:r>
            <a:r>
              <a:rPr lang="tr-TR" sz="2400" b="1" i="0" u="none" strike="noStrike" dirty="0" err="1">
                <a:solidFill>
                  <a:schemeClr val="accent4">
                    <a:lumMod val="75000"/>
                  </a:schemeClr>
                </a:solidFill>
                <a:effectLst/>
                <a:latin typeface="Arial" panose="020B0604020202020204" pitchFamily="34" charset="0"/>
                <a:cs typeface="Arial" panose="020B0604020202020204" pitchFamily="34" charset="0"/>
              </a:rPr>
              <a:t>Karakurt</a:t>
            </a:r>
            <a:r>
              <a:rPr lang="tr-TR" sz="2400" b="1" i="0" u="none" strike="noStrike" dirty="0">
                <a:solidFill>
                  <a:schemeClr val="accent4">
                    <a:lumMod val="75000"/>
                  </a:schemeClr>
                </a:solidFill>
                <a:effectLst/>
                <a:latin typeface="Arial" panose="020B0604020202020204" pitchFamily="34" charset="0"/>
                <a:cs typeface="Arial" panose="020B0604020202020204" pitchFamily="34" charset="0"/>
              </a:rPr>
              <a:t> </a:t>
            </a:r>
          </a:p>
        </p:txBody>
      </p:sp>
      <p:sp>
        <p:nvSpPr>
          <p:cNvPr id="7" name="Sağ Küme Ayracı 6">
            <a:extLst>
              <a:ext uri="{FF2B5EF4-FFF2-40B4-BE49-F238E27FC236}">
                <a16:creationId xmlns:a16="http://schemas.microsoft.com/office/drawing/2014/main" id="{A20F7C8B-3F15-C9D5-C7EB-5785522C7598}"/>
              </a:ext>
            </a:extLst>
          </p:cNvPr>
          <p:cNvSpPr/>
          <p:nvPr/>
        </p:nvSpPr>
        <p:spPr>
          <a:xfrm>
            <a:off x="8383980" y="1127728"/>
            <a:ext cx="593765" cy="3046988"/>
          </a:xfrm>
          <a:prstGeom prst="rightBrace">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2" name="Metin kutusu 11">
            <a:extLst>
              <a:ext uri="{FF2B5EF4-FFF2-40B4-BE49-F238E27FC236}">
                <a16:creationId xmlns:a16="http://schemas.microsoft.com/office/drawing/2014/main" id="{5BEDA6FC-3760-7B98-A8F1-E4C3E0003822}"/>
              </a:ext>
            </a:extLst>
          </p:cNvPr>
          <p:cNvSpPr txBox="1"/>
          <p:nvPr/>
        </p:nvSpPr>
        <p:spPr>
          <a:xfrm>
            <a:off x="1620386" y="4548322"/>
            <a:ext cx="6763594" cy="1200329"/>
          </a:xfrm>
          <a:prstGeom prst="rect">
            <a:avLst/>
          </a:prstGeom>
          <a:noFill/>
        </p:spPr>
        <p:txBody>
          <a:bodyPr wrap="square">
            <a:spAutoFit/>
          </a:bodyPr>
          <a:lstStyle/>
          <a:p>
            <a:pPr algn="just"/>
            <a:r>
              <a:rPr lang="tr-TR" dirty="0">
                <a:solidFill>
                  <a:srgbClr val="212529"/>
                </a:solidFill>
                <a:latin typeface="Arial" panose="020B0604020202020204" pitchFamily="34" charset="0"/>
                <a:cs typeface="Arial" panose="020B0604020202020204" pitchFamily="34" charset="0"/>
              </a:rPr>
              <a:t>A </a:t>
            </a:r>
            <a:r>
              <a:rPr lang="tr-TR" dirty="0" err="1">
                <a:solidFill>
                  <a:srgbClr val="212529"/>
                </a:solidFill>
                <a:latin typeface="Arial" panose="020B0604020202020204" pitchFamily="34" charset="0"/>
                <a:cs typeface="Arial" panose="020B0604020202020204" pitchFamily="34" charset="0"/>
              </a:rPr>
              <a:t>Student</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Representative</a:t>
            </a:r>
            <a:r>
              <a:rPr lang="tr-TR" dirty="0">
                <a:solidFill>
                  <a:srgbClr val="212529"/>
                </a:solidFill>
                <a:latin typeface="Arial" panose="020B0604020202020204" pitchFamily="34" charset="0"/>
                <a:cs typeface="Arial" panose="020B0604020202020204" pitchFamily="34" charset="0"/>
              </a:rPr>
              <a:t> is a Yıldız Technical </a:t>
            </a:r>
            <a:r>
              <a:rPr lang="tr-TR" dirty="0" err="1">
                <a:solidFill>
                  <a:srgbClr val="212529"/>
                </a:solidFill>
                <a:latin typeface="Arial" panose="020B0604020202020204" pitchFamily="34" charset="0"/>
                <a:cs typeface="Arial" panose="020B0604020202020204" pitchFamily="34" charset="0"/>
              </a:rPr>
              <a:t>University</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student</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who</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conveys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students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expectations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requests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and</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concerns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to</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the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University's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governing</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bodies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and</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serves</a:t>
            </a:r>
            <a:r>
              <a:rPr lang="tr-TR" dirty="0">
                <a:solidFill>
                  <a:srgbClr val="212529"/>
                </a:solidFill>
                <a:latin typeface="Arial" panose="020B0604020202020204" pitchFamily="34" charset="0"/>
                <a:cs typeface="Arial" panose="020B0604020202020204" pitchFamily="34" charset="0"/>
              </a:rPr>
              <a:t> as a </a:t>
            </a:r>
            <a:r>
              <a:rPr lang="tr-TR" dirty="0" err="1">
                <a:solidFill>
                  <a:srgbClr val="212529"/>
                </a:solidFill>
                <a:latin typeface="Arial" panose="020B0604020202020204" pitchFamily="34" charset="0"/>
                <a:cs typeface="Arial" panose="020B0604020202020204" pitchFamily="34" charset="0"/>
              </a:rPr>
              <a:t>liaison</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between</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the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students</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and</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the</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University</a:t>
            </a:r>
            <a:r>
              <a:rPr lang="tr-TR" dirty="0">
                <a:solidFill>
                  <a:srgbClr val="212529"/>
                </a:solidFill>
                <a:latin typeface="Arial" panose="020B0604020202020204" pitchFamily="34" charset="0"/>
                <a:cs typeface="Arial" panose="020B0604020202020204" pitchFamily="34" charset="0"/>
              </a:rPr>
              <a:t> </a:t>
            </a:r>
            <a:r>
              <a:rPr lang="tr-TR" dirty="0" err="1">
                <a:solidFill>
                  <a:srgbClr val="212529"/>
                </a:solidFill>
                <a:latin typeface="Arial" panose="020B0604020202020204" pitchFamily="34" charset="0"/>
                <a:cs typeface="Arial" panose="020B0604020202020204" pitchFamily="34" charset="0"/>
              </a:rPr>
              <a:t>administration</a:t>
            </a:r>
            <a:r>
              <a:rPr lang="tr-TR" dirty="0">
                <a:solidFill>
                  <a:srgbClr val="212529"/>
                </a:solidFill>
                <a:latin typeface="Arial" panose="020B0604020202020204" pitchFamily="34" charset="0"/>
                <a:cs typeface="Arial" panose="020B0604020202020204" pitchFamily="34" charset="0"/>
              </a:rPr>
              <a:t>.</a:t>
            </a:r>
          </a:p>
        </p:txBody>
      </p:sp>
      <p:sp>
        <p:nvSpPr>
          <p:cNvPr id="16" name="Metin kutusu 15">
            <a:extLst>
              <a:ext uri="{FF2B5EF4-FFF2-40B4-BE49-F238E27FC236}">
                <a16:creationId xmlns:a16="http://schemas.microsoft.com/office/drawing/2014/main" id="{60E8D91B-1304-33B5-CEF2-83AF084AA07B}"/>
              </a:ext>
            </a:extLst>
          </p:cNvPr>
          <p:cNvSpPr txBox="1"/>
          <p:nvPr/>
        </p:nvSpPr>
        <p:spPr>
          <a:xfrm>
            <a:off x="8506691" y="2910854"/>
            <a:ext cx="3871357" cy="646331"/>
          </a:xfrm>
          <a:prstGeom prst="rect">
            <a:avLst/>
          </a:prstGeom>
          <a:noFill/>
        </p:spPr>
        <p:txBody>
          <a:bodyPr wrap="square">
            <a:spAutoFit/>
          </a:bodyPr>
          <a:lstStyle/>
          <a:p>
            <a:pPr algn="ctr"/>
            <a:r>
              <a:rPr lang="tr-TR" sz="2000" b="1" dirty="0" err="1">
                <a:solidFill>
                  <a:schemeClr val="accent4">
                    <a:lumMod val="75000"/>
                  </a:schemeClr>
                </a:solidFill>
                <a:latin typeface="Arial" panose="020B0604020202020204" pitchFamily="34" charset="0"/>
                <a:cs typeface="Arial" panose="020B0604020202020204" pitchFamily="34" charset="0"/>
              </a:rPr>
              <a:t>Contact</a:t>
            </a:r>
            <a:r>
              <a:rPr lang="tr-TR" sz="2000" b="1" dirty="0">
                <a:solidFill>
                  <a:schemeClr val="accent4">
                    <a:lumMod val="75000"/>
                  </a:schemeClr>
                </a:solidFill>
                <a:latin typeface="Arial" panose="020B0604020202020204" pitchFamily="34" charset="0"/>
                <a:cs typeface="Arial" panose="020B0604020202020204" pitchFamily="34" charset="0"/>
              </a:rPr>
              <a:t>:</a:t>
            </a:r>
            <a:endParaRPr lang="tr-TR" sz="2000" b="1" i="0" u="none" strike="noStrike" dirty="0">
              <a:solidFill>
                <a:schemeClr val="accent4">
                  <a:lumMod val="75000"/>
                </a:schemeClr>
              </a:solidFill>
              <a:effectLst/>
              <a:latin typeface="Arial" panose="020B0604020202020204" pitchFamily="34" charset="0"/>
              <a:cs typeface="Arial" panose="020B0604020202020204" pitchFamily="34" charset="0"/>
            </a:endParaRPr>
          </a:p>
          <a:p>
            <a:pPr algn="ctr"/>
            <a:r>
              <a:rPr lang="tr-TR" sz="1600" b="0" i="0" u="none" strike="noStrike" dirty="0">
                <a:effectLst/>
                <a:latin typeface="Arial" panose="020B0604020202020204" pitchFamily="34" charset="0"/>
                <a:cs typeface="Arial" panose="020B0604020202020204" pitchFamily="34" charset="0"/>
              </a:rPr>
              <a:t>sahsenem.karakurt@std.yildiz.edu.tr</a:t>
            </a:r>
          </a:p>
        </p:txBody>
      </p:sp>
      <p:sp>
        <p:nvSpPr>
          <p:cNvPr id="2" name="Google Shape;475;p20">
            <a:extLst>
              <a:ext uri="{FF2B5EF4-FFF2-40B4-BE49-F238E27FC236}">
                <a16:creationId xmlns:a16="http://schemas.microsoft.com/office/drawing/2014/main" id="{20F64DE5-2522-7418-2FD0-4CA0C663D811}"/>
              </a:ext>
            </a:extLst>
          </p:cNvPr>
          <p:cNvSpPr/>
          <p:nvPr/>
        </p:nvSpPr>
        <p:spPr>
          <a:xfrm>
            <a:off x="4403771" y="6027044"/>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3949191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Düz Bağlayıcı 27">
            <a:extLst>
              <a:ext uri="{FF2B5EF4-FFF2-40B4-BE49-F238E27FC236}">
                <a16:creationId xmlns:a16="http://schemas.microsoft.com/office/drawing/2014/main" id="{B419682A-9205-41EE-B304-000E0214558F}"/>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18" name="Dikdörtgen 17">
            <a:extLst>
              <a:ext uri="{FF2B5EF4-FFF2-40B4-BE49-F238E27FC236}">
                <a16:creationId xmlns:a16="http://schemas.microsoft.com/office/drawing/2014/main" id="{9A60D4CE-6C8F-41CC-9732-32A5BB5494FB}"/>
              </a:ext>
            </a:extLst>
          </p:cNvPr>
          <p:cNvSpPr/>
          <p:nvPr/>
        </p:nvSpPr>
        <p:spPr>
          <a:xfrm>
            <a:off x="1620386" y="455167"/>
            <a:ext cx="6061275" cy="873957"/>
          </a:xfrm>
          <a:prstGeom prst="rect">
            <a:avLst/>
          </a:prstGeom>
        </p:spPr>
        <p:txBody>
          <a:bodyPr wrap="none">
            <a:spAutoFit/>
          </a:bodyPr>
          <a:lstStyle/>
          <a:p>
            <a:pPr>
              <a:lnSpc>
                <a:spcPts val="3000"/>
              </a:lnSpc>
            </a:pPr>
            <a:r>
              <a:rPr lang="tr-TR" sz="3600" b="1" dirty="0">
                <a:solidFill>
                  <a:srgbClr val="00205C"/>
                </a:solidFill>
              </a:rPr>
              <a:t>EXTRACURRICULAR ACTIVITIES</a:t>
            </a:r>
          </a:p>
          <a:p>
            <a:pPr>
              <a:lnSpc>
                <a:spcPts val="3000"/>
              </a:lnSpc>
            </a:pPr>
            <a:r>
              <a:rPr lang="tr-TR" sz="3200" b="1" dirty="0" err="1">
                <a:solidFill>
                  <a:srgbClr val="A9936E"/>
                </a:solidFill>
              </a:rPr>
              <a:t>Biotechnology</a:t>
            </a:r>
            <a:r>
              <a:rPr lang="tr-TR" sz="3200" b="1" dirty="0">
                <a:solidFill>
                  <a:srgbClr val="A9936E"/>
                </a:solidFill>
              </a:rPr>
              <a:t> </a:t>
            </a:r>
            <a:r>
              <a:rPr lang="tr-TR" sz="3200" b="1" dirty="0" err="1">
                <a:solidFill>
                  <a:srgbClr val="A9936E"/>
                </a:solidFill>
              </a:rPr>
              <a:t>and</a:t>
            </a:r>
            <a:r>
              <a:rPr lang="tr-TR" sz="3200" b="1" dirty="0">
                <a:solidFill>
                  <a:srgbClr val="A9936E"/>
                </a:solidFill>
              </a:rPr>
              <a:t> Genetics  Club̈</a:t>
            </a:r>
          </a:p>
        </p:txBody>
      </p:sp>
      <p:pic>
        <p:nvPicPr>
          <p:cNvPr id="3" name="Resim 2">
            <a:extLst>
              <a:ext uri="{FF2B5EF4-FFF2-40B4-BE49-F238E27FC236}">
                <a16:creationId xmlns:a16="http://schemas.microsoft.com/office/drawing/2014/main" id="{837D477C-F52D-2F2A-D3D4-5DACC20E12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6664"/>
            <a:ext cx="1525230" cy="1525230"/>
          </a:xfrm>
          <a:prstGeom prst="rect">
            <a:avLst/>
          </a:prstGeom>
        </p:spPr>
      </p:pic>
      <p:sp>
        <p:nvSpPr>
          <p:cNvPr id="13" name="Dikdörtgen 12">
            <a:extLst>
              <a:ext uri="{FF2B5EF4-FFF2-40B4-BE49-F238E27FC236}">
                <a16:creationId xmlns:a16="http://schemas.microsoft.com/office/drawing/2014/main" id="{D90F82E9-CA0A-4161-8FAA-702CDEC29B83}"/>
              </a:ext>
            </a:extLst>
          </p:cNvPr>
          <p:cNvSpPr/>
          <p:nvPr/>
        </p:nvSpPr>
        <p:spPr>
          <a:xfrm>
            <a:off x="4569015" y="6381355"/>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pic>
        <p:nvPicPr>
          <p:cNvPr id="4098" name="Picture 2" descr="Bu resim için metin sağlanmad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9568" y="1880522"/>
            <a:ext cx="4043035" cy="404303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u resim için metin sağlanmad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2889" y="1880522"/>
            <a:ext cx="4087810" cy="4087811"/>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475;p20">
            <a:extLst>
              <a:ext uri="{FF2B5EF4-FFF2-40B4-BE49-F238E27FC236}">
                <a16:creationId xmlns:a16="http://schemas.microsoft.com/office/drawing/2014/main" id="{20410672-ABE1-A08B-825B-12208328DE47}"/>
              </a:ext>
            </a:extLst>
          </p:cNvPr>
          <p:cNvSpPr/>
          <p:nvPr/>
        </p:nvSpPr>
        <p:spPr>
          <a:xfrm>
            <a:off x="4403771" y="6027044"/>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366692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Düz Bağlayıcı 50">
            <a:extLst>
              <a:ext uri="{FF2B5EF4-FFF2-40B4-BE49-F238E27FC236}">
                <a16:creationId xmlns:a16="http://schemas.microsoft.com/office/drawing/2014/main" id="{B09D91C4-F54B-4C74-B9E5-1325C379B504}"/>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41" name="Dikdörtgen 40">
            <a:extLst>
              <a:ext uri="{FF2B5EF4-FFF2-40B4-BE49-F238E27FC236}">
                <a16:creationId xmlns:a16="http://schemas.microsoft.com/office/drawing/2014/main" id="{3125AB48-4535-44D7-ABCD-CD512BB29A9F}"/>
              </a:ext>
            </a:extLst>
          </p:cNvPr>
          <p:cNvSpPr/>
          <p:nvPr/>
        </p:nvSpPr>
        <p:spPr>
          <a:xfrm>
            <a:off x="1620386" y="566000"/>
            <a:ext cx="5625899"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CONTACT AND INFORMATIONS</a:t>
            </a:r>
          </a:p>
        </p:txBody>
      </p:sp>
      <p:sp>
        <p:nvSpPr>
          <p:cNvPr id="44" name="Metin kutusu 43">
            <a:extLst>
              <a:ext uri="{FF2B5EF4-FFF2-40B4-BE49-F238E27FC236}">
                <a16:creationId xmlns:a16="http://schemas.microsoft.com/office/drawing/2014/main" id="{17CEFDE1-61FF-42C3-989E-CB92AB8ABE95}"/>
              </a:ext>
            </a:extLst>
          </p:cNvPr>
          <p:cNvSpPr txBox="1"/>
          <p:nvPr/>
        </p:nvSpPr>
        <p:spPr>
          <a:xfrm>
            <a:off x="1207364" y="1685021"/>
            <a:ext cx="8673236" cy="3077766"/>
          </a:xfrm>
          <a:prstGeom prst="rect">
            <a:avLst/>
          </a:prstGeom>
          <a:noFill/>
        </p:spPr>
        <p:txBody>
          <a:bodyPr wrap="square" rtlCol="0">
            <a:spAutoFit/>
          </a:bodyPr>
          <a:lstStyle/>
          <a:p>
            <a:pPr marL="285750" indent="-285750">
              <a:spcBef>
                <a:spcPts val="600"/>
              </a:spcBef>
              <a:buClr>
                <a:srgbClr val="A9936E"/>
              </a:buClr>
              <a:buFont typeface="Arial" panose="020B0604020202020204" pitchFamily="34" charset="0"/>
              <a:buChar char="•"/>
            </a:pPr>
            <a:r>
              <a:rPr lang="tr-TR" sz="2400" b="1" dirty="0" err="1">
                <a:solidFill>
                  <a:srgbClr val="00205C"/>
                </a:solidFill>
                <a:latin typeface="Arial" panose="020B0604020202020204" pitchFamily="34" charset="0"/>
                <a:cs typeface="Arial" panose="020B0604020202020204" pitchFamily="34" charset="0"/>
              </a:rPr>
              <a:t>Website</a:t>
            </a:r>
            <a:r>
              <a:rPr lang="tr-TR" sz="2400" b="1" dirty="0">
                <a:solidFill>
                  <a:srgbClr val="00205C"/>
                </a:solidFill>
                <a:latin typeface="Arial" panose="020B0604020202020204" pitchFamily="34" charset="0"/>
                <a:cs typeface="Arial" panose="020B0604020202020204" pitchFamily="34" charset="0"/>
              </a:rPr>
              <a:t>: </a:t>
            </a:r>
            <a:r>
              <a:rPr lang="tr-TR" sz="2400" dirty="0">
                <a:solidFill>
                  <a:srgbClr val="00205C"/>
                </a:solidFill>
                <a:latin typeface="Arial" panose="020B0604020202020204" pitchFamily="34" charset="0"/>
                <a:cs typeface="Arial" panose="020B0604020202020204" pitchFamily="34" charset="0"/>
                <a:hlinkClick r:id="rId3"/>
              </a:rPr>
              <a:t>http://www.bioeng.yildiz.edu.tr/</a:t>
            </a:r>
            <a:endParaRPr lang="tr-TR" sz="2400" dirty="0">
              <a:solidFill>
                <a:srgbClr val="00205C"/>
              </a:solidFill>
              <a:latin typeface="Arial" panose="020B0604020202020204" pitchFamily="34" charset="0"/>
              <a:cs typeface="Arial" panose="020B0604020202020204" pitchFamily="34" charset="0"/>
            </a:endParaRPr>
          </a:p>
          <a:p>
            <a:pPr marL="285750" indent="-285750">
              <a:spcBef>
                <a:spcPts val="600"/>
              </a:spcBef>
              <a:buClr>
                <a:srgbClr val="A9936E"/>
              </a:buClr>
              <a:buFont typeface="Arial" panose="020B0604020202020204" pitchFamily="34" charset="0"/>
              <a:buChar char="•"/>
            </a:pPr>
            <a:r>
              <a:rPr lang="tr-TR" sz="2400" b="1" dirty="0">
                <a:solidFill>
                  <a:srgbClr val="00205C"/>
                </a:solidFill>
                <a:latin typeface="Arial" panose="020B0604020202020204" pitchFamily="34" charset="0"/>
                <a:cs typeface="Arial" panose="020B0604020202020204" pitchFamily="34" charset="0"/>
              </a:rPr>
              <a:t>Phone: </a:t>
            </a:r>
            <a:r>
              <a:rPr lang="tr-TR" sz="2400" dirty="0">
                <a:solidFill>
                  <a:srgbClr val="00205C"/>
                </a:solidFill>
                <a:latin typeface="Arial" panose="020B0604020202020204" pitchFamily="34" charset="0"/>
                <a:cs typeface="Arial" panose="020B0604020202020204" pitchFamily="34" charset="0"/>
              </a:rPr>
              <a:t>0 212 383 46 26</a:t>
            </a:r>
          </a:p>
          <a:p>
            <a:pPr marL="285750" indent="-285750">
              <a:spcBef>
                <a:spcPts val="600"/>
              </a:spcBef>
              <a:buClr>
                <a:srgbClr val="A9936E"/>
              </a:buClr>
              <a:buFont typeface="Arial" panose="020B0604020202020204" pitchFamily="34" charset="0"/>
              <a:buChar char="•"/>
            </a:pPr>
            <a:r>
              <a:rPr lang="tr-TR" sz="2400" b="1" dirty="0">
                <a:solidFill>
                  <a:srgbClr val="00205C"/>
                </a:solidFill>
                <a:latin typeface="Arial" panose="020B0604020202020204" pitchFamily="34" charset="0"/>
                <a:cs typeface="Arial" panose="020B0604020202020204" pitchFamily="34" charset="0"/>
              </a:rPr>
              <a:t>E-mail: </a:t>
            </a:r>
            <a:r>
              <a:rPr lang="tr-TR" sz="2400" dirty="0">
                <a:solidFill>
                  <a:srgbClr val="00205C"/>
                </a:solidFill>
                <a:latin typeface="Arial" panose="020B0604020202020204" pitchFamily="34" charset="0"/>
                <a:cs typeface="Arial" panose="020B0604020202020204" pitchFamily="34" charset="0"/>
                <a:hlinkClick r:id="rId4"/>
              </a:rPr>
              <a:t>bioeng@yildiz.edu.tr</a:t>
            </a:r>
            <a:endParaRPr lang="tr-TR" sz="2400" dirty="0">
              <a:solidFill>
                <a:srgbClr val="00205C"/>
              </a:solidFill>
              <a:latin typeface="Arial" panose="020B0604020202020204" pitchFamily="34" charset="0"/>
              <a:cs typeface="Arial" panose="020B0604020202020204" pitchFamily="34" charset="0"/>
            </a:endParaRPr>
          </a:p>
          <a:p>
            <a:pPr marL="285750" indent="-285750">
              <a:spcBef>
                <a:spcPts val="600"/>
              </a:spcBef>
              <a:buClr>
                <a:srgbClr val="A9936E"/>
              </a:buClr>
              <a:buFont typeface="Arial" panose="020B0604020202020204" pitchFamily="34" charset="0"/>
              <a:buChar char="•"/>
            </a:pPr>
            <a:r>
              <a:rPr lang="tr-TR" sz="2400" b="1" dirty="0" err="1">
                <a:solidFill>
                  <a:srgbClr val="00205C"/>
                </a:solidFill>
                <a:latin typeface="Arial" panose="020B0604020202020204" pitchFamily="34" charset="0"/>
                <a:cs typeface="Arial" panose="020B0604020202020204" pitchFamily="34" charset="0"/>
              </a:rPr>
              <a:t>Instagram</a:t>
            </a:r>
            <a:r>
              <a:rPr lang="tr-TR" sz="2400" b="1" dirty="0">
                <a:solidFill>
                  <a:srgbClr val="00205C"/>
                </a:solidFill>
                <a:latin typeface="Arial" panose="020B0604020202020204" pitchFamily="34" charset="0"/>
                <a:cs typeface="Arial" panose="020B0604020202020204" pitchFamily="34" charset="0"/>
              </a:rPr>
              <a:t>: </a:t>
            </a:r>
            <a:r>
              <a:rPr lang="tr-TR" sz="2400" dirty="0">
                <a:solidFill>
                  <a:srgbClr val="00205C"/>
                </a:solidFill>
                <a:latin typeface="Arial" panose="020B0604020202020204" pitchFamily="34" charset="0"/>
                <a:cs typeface="Arial" panose="020B0604020202020204" pitchFamily="34" charset="0"/>
                <a:hlinkClick r:id="rId5"/>
              </a:rPr>
              <a:t>https://www.instagram.com/ytubiyomuh/</a:t>
            </a:r>
            <a:endParaRPr lang="tr-TR" sz="2400" dirty="0">
              <a:solidFill>
                <a:srgbClr val="00205C"/>
              </a:solidFill>
              <a:latin typeface="Arial" panose="020B0604020202020204" pitchFamily="34" charset="0"/>
              <a:cs typeface="Arial" panose="020B0604020202020204" pitchFamily="34" charset="0"/>
            </a:endParaRPr>
          </a:p>
          <a:p>
            <a:pPr marL="285750" indent="-285750">
              <a:spcBef>
                <a:spcPts val="600"/>
              </a:spcBef>
              <a:buClr>
                <a:srgbClr val="A9936E"/>
              </a:buClr>
              <a:buFont typeface="Arial" panose="020B0604020202020204" pitchFamily="34" charset="0"/>
              <a:buChar char="•"/>
            </a:pPr>
            <a:r>
              <a:rPr lang="tr-TR" sz="2400" b="1" dirty="0" err="1">
                <a:solidFill>
                  <a:srgbClr val="00205C"/>
                </a:solidFill>
                <a:latin typeface="Arial" panose="020B0604020202020204" pitchFamily="34" charset="0"/>
                <a:cs typeface="Arial" panose="020B0604020202020204" pitchFamily="34" charset="0"/>
              </a:rPr>
              <a:t>Twitter</a:t>
            </a:r>
            <a:r>
              <a:rPr lang="tr-TR" sz="2400" b="1" dirty="0">
                <a:solidFill>
                  <a:srgbClr val="00205C"/>
                </a:solidFill>
                <a:latin typeface="Arial" panose="020B0604020202020204" pitchFamily="34" charset="0"/>
                <a:cs typeface="Arial" panose="020B0604020202020204" pitchFamily="34" charset="0"/>
              </a:rPr>
              <a:t>: </a:t>
            </a:r>
            <a:r>
              <a:rPr lang="tr-TR" sz="2400" dirty="0">
                <a:solidFill>
                  <a:srgbClr val="00205C"/>
                </a:solidFill>
                <a:latin typeface="Arial" panose="020B0604020202020204" pitchFamily="34" charset="0"/>
                <a:cs typeface="Arial" panose="020B0604020202020204" pitchFamily="34" charset="0"/>
                <a:hlinkClick r:id="rId6"/>
              </a:rPr>
              <a:t>https://twitter.com/YTUBiyomuh</a:t>
            </a:r>
            <a:endParaRPr lang="tr-TR" sz="2400" dirty="0">
              <a:solidFill>
                <a:srgbClr val="00205C"/>
              </a:solidFill>
              <a:latin typeface="Arial" panose="020B0604020202020204" pitchFamily="34" charset="0"/>
              <a:cs typeface="Arial" panose="020B0604020202020204" pitchFamily="34" charset="0"/>
            </a:endParaRPr>
          </a:p>
          <a:p>
            <a:pPr marL="285750" indent="-285750">
              <a:spcBef>
                <a:spcPts val="600"/>
              </a:spcBef>
              <a:buClr>
                <a:srgbClr val="A9936E"/>
              </a:buClr>
              <a:buFont typeface="Arial" panose="020B0604020202020204" pitchFamily="34" charset="0"/>
              <a:buChar char="•"/>
            </a:pPr>
            <a:r>
              <a:rPr lang="tr-TR" sz="2400" b="1" dirty="0" err="1">
                <a:solidFill>
                  <a:srgbClr val="00205C"/>
                </a:solidFill>
                <a:latin typeface="Arial" panose="020B0604020202020204" pitchFamily="34" charset="0"/>
                <a:cs typeface="Arial" panose="020B0604020202020204" pitchFamily="34" charset="0"/>
              </a:rPr>
              <a:t>Linkedin</a:t>
            </a:r>
            <a:r>
              <a:rPr lang="tr-TR" sz="2400" b="1" dirty="0">
                <a:solidFill>
                  <a:srgbClr val="00205C"/>
                </a:solidFill>
                <a:latin typeface="Arial" panose="020B0604020202020204" pitchFamily="34" charset="0"/>
                <a:cs typeface="Arial" panose="020B0604020202020204" pitchFamily="34" charset="0"/>
              </a:rPr>
              <a:t>: </a:t>
            </a:r>
            <a:r>
              <a:rPr lang="tr-TR" sz="2400" dirty="0">
                <a:solidFill>
                  <a:srgbClr val="00205C"/>
                </a:solidFill>
                <a:latin typeface="Arial" panose="020B0604020202020204" pitchFamily="34" charset="0"/>
                <a:cs typeface="Arial" panose="020B0604020202020204" pitchFamily="34" charset="0"/>
                <a:hlinkClick r:id="rId7"/>
              </a:rPr>
              <a:t>https://www.linkedin.com/in/ytü-biyomühendislik/</a:t>
            </a:r>
            <a:endParaRPr lang="tr-TR" sz="2400" dirty="0">
              <a:solidFill>
                <a:srgbClr val="00205C"/>
              </a:solidFill>
              <a:latin typeface="Arial" panose="020B0604020202020204" pitchFamily="34" charset="0"/>
              <a:cs typeface="Arial" panose="020B0604020202020204" pitchFamily="34" charset="0"/>
            </a:endParaRPr>
          </a:p>
          <a:p>
            <a:pPr marL="285750" indent="-285750">
              <a:spcBef>
                <a:spcPts val="600"/>
              </a:spcBef>
              <a:buClr>
                <a:srgbClr val="A9936E"/>
              </a:buClr>
              <a:buFont typeface="Arial" panose="020B0604020202020204" pitchFamily="34" charset="0"/>
              <a:buChar char="•"/>
            </a:pPr>
            <a:endParaRPr lang="tr-TR" sz="2000" dirty="0">
              <a:solidFill>
                <a:srgbClr val="00205C"/>
              </a:solidFill>
            </a:endParaRPr>
          </a:p>
        </p:txBody>
      </p:sp>
      <p:sp>
        <p:nvSpPr>
          <p:cNvPr id="11" name="Text Box 4"/>
          <p:cNvSpPr txBox="1">
            <a:spLocks noChangeArrowheads="1"/>
          </p:cNvSpPr>
          <p:nvPr/>
        </p:nvSpPr>
        <p:spPr bwMode="auto">
          <a:xfrm>
            <a:off x="5543982" y="4314688"/>
            <a:ext cx="7437717" cy="176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lnSpc>
                <a:spcPct val="140000"/>
              </a:lnSpc>
              <a:spcBef>
                <a:spcPct val="0"/>
              </a:spcBef>
              <a:spcAft>
                <a:spcPct val="0"/>
              </a:spcAft>
            </a:pPr>
            <a:r>
              <a:rPr lang="tr-TR" sz="2000" i="1" dirty="0">
                <a:solidFill>
                  <a:srgbClr val="A9936E"/>
                </a:solidFill>
                <a:latin typeface="Arial" panose="020B0604020202020204" pitchFamily="34" charset="0"/>
                <a:cs typeface="Arial" panose="020B0604020202020204" pitchFamily="34" charset="0"/>
              </a:rPr>
              <a:t>Y.T.Ü., </a:t>
            </a:r>
            <a:r>
              <a:rPr lang="tr-TR" sz="2000" i="1" dirty="0" err="1">
                <a:solidFill>
                  <a:srgbClr val="A9936E"/>
                </a:solidFill>
                <a:latin typeface="Arial" panose="020B0604020202020204" pitchFamily="34" charset="0"/>
                <a:cs typeface="Arial" panose="020B0604020202020204" pitchFamily="34" charset="0"/>
              </a:rPr>
              <a:t>Department</a:t>
            </a:r>
            <a:r>
              <a:rPr lang="tr-TR" sz="2000" i="1" dirty="0">
                <a:solidFill>
                  <a:srgbClr val="A9936E"/>
                </a:solidFill>
                <a:latin typeface="Arial" panose="020B0604020202020204" pitchFamily="34" charset="0"/>
                <a:cs typeface="Arial" panose="020B0604020202020204" pitchFamily="34" charset="0"/>
              </a:rPr>
              <a:t> of </a:t>
            </a:r>
            <a:r>
              <a:rPr lang="tr-TR" sz="2000" i="1" dirty="0" err="1">
                <a:solidFill>
                  <a:srgbClr val="A9936E"/>
                </a:solidFill>
                <a:latin typeface="Arial" panose="020B0604020202020204" pitchFamily="34" charset="0"/>
                <a:cs typeface="Arial" panose="020B0604020202020204" pitchFamily="34" charset="0"/>
              </a:rPr>
              <a:t>Bioengineering</a:t>
            </a:r>
            <a:r>
              <a:rPr lang="tr-TR" sz="2000" i="1" dirty="0">
                <a:solidFill>
                  <a:srgbClr val="A9936E"/>
                </a:solidFill>
                <a:latin typeface="Arial" panose="020B0604020202020204" pitchFamily="34" charset="0"/>
                <a:cs typeface="Arial" panose="020B0604020202020204" pitchFamily="34" charset="0"/>
              </a:rPr>
              <a:t>, </a:t>
            </a:r>
          </a:p>
          <a:p>
            <a:pPr eaLnBrk="1" fontAlgn="base" hangingPunct="1">
              <a:lnSpc>
                <a:spcPct val="140000"/>
              </a:lnSpc>
              <a:spcBef>
                <a:spcPct val="0"/>
              </a:spcBef>
              <a:spcAft>
                <a:spcPct val="0"/>
              </a:spcAft>
            </a:pPr>
            <a:r>
              <a:rPr lang="tr-TR" sz="2000" dirty="0">
                <a:solidFill>
                  <a:srgbClr val="A9936E"/>
                </a:solidFill>
                <a:latin typeface="Arial" panose="020B0604020202020204" pitchFamily="34" charset="0"/>
                <a:cs typeface="Arial" panose="020B0604020202020204" pitchFamily="34" charset="0"/>
              </a:rPr>
              <a:t>Davutpaşa </a:t>
            </a:r>
            <a:r>
              <a:rPr lang="tr-TR" sz="2000" dirty="0" err="1">
                <a:solidFill>
                  <a:srgbClr val="A9936E"/>
                </a:solidFill>
                <a:latin typeface="Arial" panose="020B0604020202020204" pitchFamily="34" charset="0"/>
                <a:cs typeface="Arial" panose="020B0604020202020204" pitchFamily="34" charset="0"/>
              </a:rPr>
              <a:t>Campus</a:t>
            </a:r>
            <a:br>
              <a:rPr lang="tr-TR" sz="2000" dirty="0">
                <a:solidFill>
                  <a:srgbClr val="A9936E"/>
                </a:solidFill>
                <a:latin typeface="Arial" panose="020B0604020202020204" pitchFamily="34" charset="0"/>
                <a:cs typeface="Arial" panose="020B0604020202020204" pitchFamily="34" charset="0"/>
              </a:rPr>
            </a:br>
            <a:r>
              <a:rPr lang="tr-TR" sz="2000" dirty="0" err="1">
                <a:solidFill>
                  <a:srgbClr val="A9936E"/>
                </a:solidFill>
                <a:latin typeface="Arial" panose="020B0604020202020204" pitchFamily="34" charset="0"/>
                <a:cs typeface="Arial" panose="020B0604020202020204" pitchFamily="34" charset="0"/>
              </a:rPr>
              <a:t>Faculty</a:t>
            </a:r>
            <a:r>
              <a:rPr lang="tr-TR" sz="2000" dirty="0">
                <a:solidFill>
                  <a:srgbClr val="A9936E"/>
                </a:solidFill>
                <a:latin typeface="Arial" panose="020B0604020202020204" pitchFamily="34" charset="0"/>
                <a:cs typeface="Arial" panose="020B0604020202020204" pitchFamily="34" charset="0"/>
              </a:rPr>
              <a:t> of </a:t>
            </a:r>
            <a:r>
              <a:rPr lang="tr-TR" sz="2000" dirty="0" err="1">
                <a:solidFill>
                  <a:srgbClr val="A9936E"/>
                </a:solidFill>
                <a:latin typeface="Arial" panose="020B0604020202020204" pitchFamily="34" charset="0"/>
                <a:cs typeface="Arial" panose="020B0604020202020204" pitchFamily="34" charset="0"/>
              </a:rPr>
              <a:t>Chemical</a:t>
            </a:r>
            <a:r>
              <a:rPr lang="tr-TR" sz="2000" dirty="0">
                <a:solidFill>
                  <a:srgbClr val="A9936E"/>
                </a:solidFill>
                <a:latin typeface="Arial" panose="020B0604020202020204" pitchFamily="34" charset="0"/>
                <a:cs typeface="Arial" panose="020B0604020202020204" pitchFamily="34" charset="0"/>
              </a:rPr>
              <a:t> </a:t>
            </a:r>
            <a:r>
              <a:rPr lang="tr-TR" sz="2000" dirty="0" err="1">
                <a:solidFill>
                  <a:srgbClr val="A9936E"/>
                </a:solidFill>
                <a:latin typeface="Arial" panose="020B0604020202020204" pitchFamily="34" charset="0"/>
                <a:cs typeface="Arial" panose="020B0604020202020204" pitchFamily="34" charset="0"/>
              </a:rPr>
              <a:t>and</a:t>
            </a:r>
            <a:r>
              <a:rPr lang="tr-TR" sz="2000" dirty="0">
                <a:solidFill>
                  <a:srgbClr val="A9936E"/>
                </a:solidFill>
                <a:latin typeface="Arial" panose="020B0604020202020204" pitchFamily="34" charset="0"/>
                <a:cs typeface="Arial" panose="020B0604020202020204" pitchFamily="34" charset="0"/>
              </a:rPr>
              <a:t> </a:t>
            </a:r>
            <a:r>
              <a:rPr lang="tr-TR" sz="2000" dirty="0" err="1">
                <a:solidFill>
                  <a:srgbClr val="A9936E"/>
                </a:solidFill>
                <a:latin typeface="Arial" panose="020B0604020202020204" pitchFamily="34" charset="0"/>
                <a:cs typeface="Arial" panose="020B0604020202020204" pitchFamily="34" charset="0"/>
              </a:rPr>
              <a:t>Metallurgical</a:t>
            </a:r>
            <a:r>
              <a:rPr lang="tr-TR" sz="2000" dirty="0">
                <a:solidFill>
                  <a:srgbClr val="A9936E"/>
                </a:solidFill>
                <a:latin typeface="Arial" panose="020B0604020202020204" pitchFamily="34" charset="0"/>
                <a:cs typeface="Arial" panose="020B0604020202020204" pitchFamily="34" charset="0"/>
              </a:rPr>
              <a:t> </a:t>
            </a:r>
            <a:r>
              <a:rPr lang="tr-TR" sz="2000" dirty="0" err="1">
                <a:solidFill>
                  <a:srgbClr val="A9936E"/>
                </a:solidFill>
                <a:latin typeface="Arial" panose="020B0604020202020204" pitchFamily="34" charset="0"/>
                <a:cs typeface="Arial" panose="020B0604020202020204" pitchFamily="34" charset="0"/>
              </a:rPr>
              <a:t>Engineering</a:t>
            </a:r>
            <a:br>
              <a:rPr lang="tr-TR" sz="2000" dirty="0">
                <a:solidFill>
                  <a:srgbClr val="A9936E"/>
                </a:solidFill>
                <a:latin typeface="Arial" panose="020B0604020202020204" pitchFamily="34" charset="0"/>
                <a:cs typeface="Arial" panose="020B0604020202020204" pitchFamily="34" charset="0"/>
              </a:rPr>
            </a:br>
            <a:r>
              <a:rPr lang="tr-TR" sz="2000" dirty="0">
                <a:solidFill>
                  <a:srgbClr val="A9936E"/>
                </a:solidFill>
                <a:latin typeface="Arial" panose="020B0604020202020204" pitchFamily="34" charset="0"/>
                <a:cs typeface="Arial" panose="020B0604020202020204" pitchFamily="34" charset="0"/>
              </a:rPr>
              <a:t>34210 Esenler, </a:t>
            </a:r>
            <a:r>
              <a:rPr lang="tr-TR" sz="2000" dirty="0" err="1">
                <a:solidFill>
                  <a:srgbClr val="A9936E"/>
                </a:solidFill>
                <a:latin typeface="Arial" panose="020B0604020202020204" pitchFamily="34" charset="0"/>
                <a:cs typeface="Arial" panose="020B0604020202020204" pitchFamily="34" charset="0"/>
              </a:rPr>
              <a:t>Istanbul</a:t>
            </a:r>
            <a:r>
              <a:rPr lang="tr-TR" sz="2000" dirty="0">
                <a:solidFill>
                  <a:srgbClr val="A9936E"/>
                </a:solidFill>
                <a:latin typeface="Arial" panose="020B0604020202020204" pitchFamily="34" charset="0"/>
                <a:cs typeface="Arial" panose="020B0604020202020204" pitchFamily="34" charset="0"/>
              </a:rPr>
              <a:t>, Türkiye</a:t>
            </a:r>
            <a:endParaRPr lang="tr-TR" sz="1400" dirty="0">
              <a:solidFill>
                <a:schemeClr val="accent1">
                  <a:lumMod val="50000"/>
                  <a:lumOff val="50000"/>
                </a:schemeClr>
              </a:solidFill>
              <a:latin typeface="Arial" charset="0"/>
              <a:cs typeface="Arial" charset="0"/>
              <a:hlinkClick r:id="rId3"/>
            </a:endParaRPr>
          </a:p>
        </p:txBody>
      </p:sp>
      <p:pic>
        <p:nvPicPr>
          <p:cNvPr id="3" name="Resim 2">
            <a:extLst>
              <a:ext uri="{FF2B5EF4-FFF2-40B4-BE49-F238E27FC236}">
                <a16:creationId xmlns:a16="http://schemas.microsoft.com/office/drawing/2014/main" id="{13325E5C-213F-4145-F10C-C0D4F6BEF3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78" y="0"/>
            <a:ext cx="1525230" cy="1525230"/>
          </a:xfrm>
          <a:prstGeom prst="rect">
            <a:avLst/>
          </a:prstGeom>
        </p:spPr>
      </p:pic>
      <p:sp>
        <p:nvSpPr>
          <p:cNvPr id="8" name="Dikdörtgen 7">
            <a:extLst>
              <a:ext uri="{FF2B5EF4-FFF2-40B4-BE49-F238E27FC236}">
                <a16:creationId xmlns:a16="http://schemas.microsoft.com/office/drawing/2014/main" id="{D90F82E9-CA0A-4161-8FAA-702CDEC29B83}"/>
              </a:ext>
            </a:extLst>
          </p:cNvPr>
          <p:cNvSpPr/>
          <p:nvPr/>
        </p:nvSpPr>
        <p:spPr>
          <a:xfrm>
            <a:off x="4578597" y="6328671"/>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sp>
        <p:nvSpPr>
          <p:cNvPr id="2" name="Google Shape;475;p20">
            <a:extLst>
              <a:ext uri="{FF2B5EF4-FFF2-40B4-BE49-F238E27FC236}">
                <a16:creationId xmlns:a16="http://schemas.microsoft.com/office/drawing/2014/main" id="{82B6471D-0A0D-666F-37B0-96E6E3451E4F}"/>
              </a:ext>
            </a:extLst>
          </p:cNvPr>
          <p:cNvSpPr/>
          <p:nvPr/>
        </p:nvSpPr>
        <p:spPr>
          <a:xfrm>
            <a:off x="4403771" y="6027044"/>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81568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2250"/>
                                  </p:stCondLst>
                                  <p:childTnLst>
                                    <p:set>
                                      <p:cBhvr>
                                        <p:cTn id="6" dur="1" fill="hold">
                                          <p:stCondLst>
                                            <p:cond delay="0"/>
                                          </p:stCondLst>
                                        </p:cTn>
                                        <p:tgtEl>
                                          <p:spTgt spid="44"/>
                                        </p:tgtEl>
                                        <p:attrNameLst>
                                          <p:attrName>style.visibility</p:attrName>
                                        </p:attrNameLst>
                                      </p:cBhvr>
                                      <p:to>
                                        <p:strVal val="visible"/>
                                      </p:to>
                                    </p:set>
                                    <p:animEffect transition="in" filter="wipe(up)">
                                      <p:cBhvr>
                                        <p:cTn id="7" dur="75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0DF9-77C2-0FFE-F190-077080E56C9B}"/>
            </a:ext>
          </a:extLst>
        </p:cNvPr>
        <p:cNvGrpSpPr/>
        <p:nvPr/>
      </p:nvGrpSpPr>
      <p:grpSpPr>
        <a:xfrm>
          <a:off x="0" y="0"/>
          <a:ext cx="0" cy="0"/>
          <a:chOff x="0" y="0"/>
          <a:chExt cx="0" cy="0"/>
        </a:xfrm>
      </p:grpSpPr>
      <p:cxnSp>
        <p:nvCxnSpPr>
          <p:cNvPr id="51" name="Düz Bağlayıcı 50">
            <a:extLst>
              <a:ext uri="{FF2B5EF4-FFF2-40B4-BE49-F238E27FC236}">
                <a16:creationId xmlns:a16="http://schemas.microsoft.com/office/drawing/2014/main" id="{1EB5540D-2A5D-4E92-1737-8F09EEF2AE68}"/>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41" name="Dikdörtgen 40">
            <a:extLst>
              <a:ext uri="{FF2B5EF4-FFF2-40B4-BE49-F238E27FC236}">
                <a16:creationId xmlns:a16="http://schemas.microsoft.com/office/drawing/2014/main" id="{2097FA34-DFC5-D0B0-4E29-40FBD3E10F99}"/>
              </a:ext>
            </a:extLst>
          </p:cNvPr>
          <p:cNvSpPr/>
          <p:nvPr/>
        </p:nvSpPr>
        <p:spPr>
          <a:xfrm>
            <a:off x="1620386" y="566000"/>
            <a:ext cx="5625899"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CONTACT AND INFORMATIONS</a:t>
            </a:r>
          </a:p>
        </p:txBody>
      </p:sp>
      <p:pic>
        <p:nvPicPr>
          <p:cNvPr id="3" name="Resim 2">
            <a:extLst>
              <a:ext uri="{FF2B5EF4-FFF2-40B4-BE49-F238E27FC236}">
                <a16:creationId xmlns:a16="http://schemas.microsoft.com/office/drawing/2014/main" id="{FEF12889-9D4F-FD6F-9D68-BA865E8193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78" y="0"/>
            <a:ext cx="1525230" cy="1525230"/>
          </a:xfrm>
          <a:prstGeom prst="rect">
            <a:avLst/>
          </a:prstGeom>
        </p:spPr>
      </p:pic>
      <p:sp>
        <p:nvSpPr>
          <p:cNvPr id="8" name="Dikdörtgen 7">
            <a:extLst>
              <a:ext uri="{FF2B5EF4-FFF2-40B4-BE49-F238E27FC236}">
                <a16:creationId xmlns:a16="http://schemas.microsoft.com/office/drawing/2014/main" id="{83263B34-B6F9-AA8E-5683-E77C8192A742}"/>
              </a:ext>
            </a:extLst>
          </p:cNvPr>
          <p:cNvSpPr/>
          <p:nvPr/>
        </p:nvSpPr>
        <p:spPr>
          <a:xfrm>
            <a:off x="4569015" y="6381355"/>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pic>
        <p:nvPicPr>
          <p:cNvPr id="5" name="Resim 4">
            <a:extLst>
              <a:ext uri="{FF2B5EF4-FFF2-40B4-BE49-F238E27FC236}">
                <a16:creationId xmlns:a16="http://schemas.microsoft.com/office/drawing/2014/main" id="{B29C93B8-B0B7-B3C1-DC7E-EEE9E01C819F}"/>
              </a:ext>
            </a:extLst>
          </p:cNvPr>
          <p:cNvPicPr>
            <a:picLocks noChangeAspect="1"/>
          </p:cNvPicPr>
          <p:nvPr/>
        </p:nvPicPr>
        <p:blipFill>
          <a:blip r:embed="rId4"/>
          <a:stretch>
            <a:fillRect/>
          </a:stretch>
        </p:blipFill>
        <p:spPr>
          <a:xfrm>
            <a:off x="1572808" y="1043054"/>
            <a:ext cx="5343896" cy="4959297"/>
          </a:xfrm>
          <a:prstGeom prst="rect">
            <a:avLst/>
          </a:prstGeom>
        </p:spPr>
      </p:pic>
      <p:cxnSp>
        <p:nvCxnSpPr>
          <p:cNvPr id="7" name="Düz Ok Bağlayıcısı 6">
            <a:extLst>
              <a:ext uri="{FF2B5EF4-FFF2-40B4-BE49-F238E27FC236}">
                <a16:creationId xmlns:a16="http://schemas.microsoft.com/office/drawing/2014/main" id="{3728E43A-BE37-0EDA-3A87-D7A495614CB4}"/>
              </a:ext>
            </a:extLst>
          </p:cNvPr>
          <p:cNvCxnSpPr/>
          <p:nvPr/>
        </p:nvCxnSpPr>
        <p:spPr>
          <a:xfrm>
            <a:off x="3491345" y="2185060"/>
            <a:ext cx="391886"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2FBDC101-891A-711F-5514-014E818780BF}"/>
              </a:ext>
            </a:extLst>
          </p:cNvPr>
          <p:cNvSpPr txBox="1"/>
          <p:nvPr/>
        </p:nvSpPr>
        <p:spPr>
          <a:xfrm>
            <a:off x="4037609" y="2000394"/>
            <a:ext cx="2410691" cy="369332"/>
          </a:xfrm>
          <a:prstGeom prst="rect">
            <a:avLst/>
          </a:prstGeom>
          <a:noFill/>
        </p:spPr>
        <p:txBody>
          <a:bodyPr wrap="square" rtlCol="0">
            <a:spAutoFit/>
          </a:bodyPr>
          <a:lstStyle/>
          <a:p>
            <a:r>
              <a:rPr lang="tr-TR" dirty="0" err="1">
                <a:highlight>
                  <a:srgbClr val="FFFF00"/>
                </a:highlight>
              </a:rPr>
              <a:t>subject</a:t>
            </a:r>
            <a:endParaRPr lang="tr-TR" dirty="0">
              <a:highlight>
                <a:srgbClr val="FFFF00"/>
              </a:highlight>
            </a:endParaRPr>
          </a:p>
        </p:txBody>
      </p:sp>
      <p:cxnSp>
        <p:nvCxnSpPr>
          <p:cNvPr id="10" name="Düz Ok Bağlayıcısı 9">
            <a:extLst>
              <a:ext uri="{FF2B5EF4-FFF2-40B4-BE49-F238E27FC236}">
                <a16:creationId xmlns:a16="http://schemas.microsoft.com/office/drawing/2014/main" id="{8E1BFD7B-BA3E-CF71-D18C-D489CB2CBE0E}"/>
              </a:ext>
            </a:extLst>
          </p:cNvPr>
          <p:cNvCxnSpPr/>
          <p:nvPr/>
        </p:nvCxnSpPr>
        <p:spPr>
          <a:xfrm>
            <a:off x="2817405" y="2584785"/>
            <a:ext cx="391886"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E6B72C48-B233-91D9-BE09-9B6BD92896EA}"/>
              </a:ext>
            </a:extLst>
          </p:cNvPr>
          <p:cNvSpPr txBox="1"/>
          <p:nvPr/>
        </p:nvSpPr>
        <p:spPr>
          <a:xfrm>
            <a:off x="3286988" y="2426853"/>
            <a:ext cx="2410691" cy="369332"/>
          </a:xfrm>
          <a:prstGeom prst="rect">
            <a:avLst/>
          </a:prstGeom>
          <a:noFill/>
        </p:spPr>
        <p:txBody>
          <a:bodyPr wrap="square" rtlCol="0">
            <a:spAutoFit/>
          </a:bodyPr>
          <a:lstStyle/>
          <a:p>
            <a:r>
              <a:rPr lang="tr-TR" dirty="0">
                <a:highlight>
                  <a:srgbClr val="FFFF00"/>
                </a:highlight>
              </a:rPr>
              <a:t>Greetings</a:t>
            </a:r>
          </a:p>
        </p:txBody>
      </p:sp>
      <p:cxnSp>
        <p:nvCxnSpPr>
          <p:cNvPr id="13" name="Düz Ok Bağlayıcısı 12">
            <a:extLst>
              <a:ext uri="{FF2B5EF4-FFF2-40B4-BE49-F238E27FC236}">
                <a16:creationId xmlns:a16="http://schemas.microsoft.com/office/drawing/2014/main" id="{15C21752-EC77-215F-1E83-A53ADBE8506C}"/>
              </a:ext>
            </a:extLst>
          </p:cNvPr>
          <p:cNvCxnSpPr>
            <a:cxnSpLocks/>
          </p:cNvCxnSpPr>
          <p:nvPr/>
        </p:nvCxnSpPr>
        <p:spPr>
          <a:xfrm>
            <a:off x="3905002" y="3413557"/>
            <a:ext cx="0" cy="46965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Metin kutusu 13">
            <a:extLst>
              <a:ext uri="{FF2B5EF4-FFF2-40B4-BE49-F238E27FC236}">
                <a16:creationId xmlns:a16="http://schemas.microsoft.com/office/drawing/2014/main" id="{6EA5DB87-0EC0-0A85-83E8-01983C31C5E4}"/>
              </a:ext>
            </a:extLst>
          </p:cNvPr>
          <p:cNvSpPr txBox="1"/>
          <p:nvPr/>
        </p:nvSpPr>
        <p:spPr>
          <a:xfrm>
            <a:off x="3049978" y="3883212"/>
            <a:ext cx="2410691" cy="923330"/>
          </a:xfrm>
          <a:prstGeom prst="rect">
            <a:avLst/>
          </a:prstGeom>
          <a:noFill/>
        </p:spPr>
        <p:txBody>
          <a:bodyPr wrap="square" rtlCol="0">
            <a:spAutoFit/>
          </a:bodyPr>
          <a:lstStyle/>
          <a:p>
            <a:r>
              <a:rPr lang="tr-TR" dirty="0" err="1">
                <a:highlight>
                  <a:srgbClr val="FFFF00"/>
                </a:highlight>
              </a:rPr>
              <a:t>Which</a:t>
            </a:r>
            <a:r>
              <a:rPr lang="tr-TR" dirty="0">
                <a:highlight>
                  <a:srgbClr val="FFFF00"/>
                </a:highlight>
              </a:rPr>
              <a:t> program?</a:t>
            </a:r>
          </a:p>
          <a:p>
            <a:r>
              <a:rPr lang="tr-TR" dirty="0" err="1">
                <a:highlight>
                  <a:srgbClr val="FFFF00"/>
                </a:highlight>
              </a:rPr>
              <a:t>Your</a:t>
            </a:r>
            <a:r>
              <a:rPr lang="tr-TR" dirty="0">
                <a:highlight>
                  <a:srgbClr val="FFFF00"/>
                </a:highlight>
              </a:rPr>
              <a:t> name – </a:t>
            </a:r>
            <a:r>
              <a:rPr lang="tr-TR" dirty="0" err="1">
                <a:highlight>
                  <a:srgbClr val="FFFF00"/>
                </a:highlight>
              </a:rPr>
              <a:t>surname</a:t>
            </a:r>
            <a:r>
              <a:rPr lang="tr-TR" dirty="0">
                <a:highlight>
                  <a:srgbClr val="FFFF00"/>
                </a:highlight>
              </a:rPr>
              <a:t> ?</a:t>
            </a:r>
          </a:p>
          <a:p>
            <a:r>
              <a:rPr lang="tr-TR" dirty="0" err="1">
                <a:highlight>
                  <a:srgbClr val="FFFF00"/>
                </a:highlight>
              </a:rPr>
              <a:t>Student</a:t>
            </a:r>
            <a:r>
              <a:rPr lang="tr-TR" dirty="0">
                <a:highlight>
                  <a:srgbClr val="FFFF00"/>
                </a:highlight>
              </a:rPr>
              <a:t> ID?</a:t>
            </a:r>
          </a:p>
        </p:txBody>
      </p:sp>
      <p:sp>
        <p:nvSpPr>
          <p:cNvPr id="2" name="Google Shape;475;p20">
            <a:extLst>
              <a:ext uri="{FF2B5EF4-FFF2-40B4-BE49-F238E27FC236}">
                <a16:creationId xmlns:a16="http://schemas.microsoft.com/office/drawing/2014/main" id="{713A41C0-7420-7CDF-C02C-6E9340ADA16B}"/>
              </a:ext>
            </a:extLst>
          </p:cNvPr>
          <p:cNvSpPr/>
          <p:nvPr/>
        </p:nvSpPr>
        <p:spPr>
          <a:xfrm>
            <a:off x="4403771" y="6027044"/>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42013392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C2201-201F-EC69-3066-AF34C5E6159C}"/>
            </a:ext>
          </a:extLst>
        </p:cNvPr>
        <p:cNvGrpSpPr/>
        <p:nvPr/>
      </p:nvGrpSpPr>
      <p:grpSpPr>
        <a:xfrm>
          <a:off x="0" y="0"/>
          <a:ext cx="0" cy="0"/>
          <a:chOff x="0" y="0"/>
          <a:chExt cx="0" cy="0"/>
        </a:xfrm>
      </p:grpSpPr>
      <p:cxnSp>
        <p:nvCxnSpPr>
          <p:cNvPr id="51" name="Düz Bağlayıcı 50">
            <a:extLst>
              <a:ext uri="{FF2B5EF4-FFF2-40B4-BE49-F238E27FC236}">
                <a16:creationId xmlns:a16="http://schemas.microsoft.com/office/drawing/2014/main" id="{CDC9F5EB-1795-674E-7DC7-A009F96EC39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41" name="Dikdörtgen 40">
            <a:extLst>
              <a:ext uri="{FF2B5EF4-FFF2-40B4-BE49-F238E27FC236}">
                <a16:creationId xmlns:a16="http://schemas.microsoft.com/office/drawing/2014/main" id="{F833E42C-8B24-270C-7E04-FD8EF3BFF8BF}"/>
              </a:ext>
            </a:extLst>
          </p:cNvPr>
          <p:cNvSpPr/>
          <p:nvPr/>
        </p:nvSpPr>
        <p:spPr>
          <a:xfrm>
            <a:off x="1620386" y="566000"/>
            <a:ext cx="5625899"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CONTACT AND INFORMATIONS</a:t>
            </a:r>
          </a:p>
        </p:txBody>
      </p:sp>
      <p:pic>
        <p:nvPicPr>
          <p:cNvPr id="3" name="Resim 2">
            <a:extLst>
              <a:ext uri="{FF2B5EF4-FFF2-40B4-BE49-F238E27FC236}">
                <a16:creationId xmlns:a16="http://schemas.microsoft.com/office/drawing/2014/main" id="{B6D96436-9751-7BC1-296C-5D7ACC1027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78" y="0"/>
            <a:ext cx="1525230" cy="1525230"/>
          </a:xfrm>
          <a:prstGeom prst="rect">
            <a:avLst/>
          </a:prstGeom>
        </p:spPr>
      </p:pic>
      <p:sp>
        <p:nvSpPr>
          <p:cNvPr id="8" name="Dikdörtgen 7">
            <a:extLst>
              <a:ext uri="{FF2B5EF4-FFF2-40B4-BE49-F238E27FC236}">
                <a16:creationId xmlns:a16="http://schemas.microsoft.com/office/drawing/2014/main" id="{A61F4753-F6C7-F829-68EC-36E822B3C03F}"/>
              </a:ext>
            </a:extLst>
          </p:cNvPr>
          <p:cNvSpPr/>
          <p:nvPr/>
        </p:nvSpPr>
        <p:spPr>
          <a:xfrm>
            <a:off x="4569015" y="6381355"/>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grpSp>
        <p:nvGrpSpPr>
          <p:cNvPr id="15" name="Grup 14">
            <a:extLst>
              <a:ext uri="{FF2B5EF4-FFF2-40B4-BE49-F238E27FC236}">
                <a16:creationId xmlns:a16="http://schemas.microsoft.com/office/drawing/2014/main" id="{438727F8-5534-5C39-8661-660F7310A98B}"/>
              </a:ext>
            </a:extLst>
          </p:cNvPr>
          <p:cNvGrpSpPr/>
          <p:nvPr/>
        </p:nvGrpSpPr>
        <p:grpSpPr>
          <a:xfrm>
            <a:off x="941412" y="1499586"/>
            <a:ext cx="3256020" cy="4766765"/>
            <a:chOff x="1562430" y="1137992"/>
            <a:chExt cx="3865503" cy="5154003"/>
          </a:xfrm>
        </p:grpSpPr>
        <p:pic>
          <p:nvPicPr>
            <p:cNvPr id="2" name="Resim 1">
              <a:extLst>
                <a:ext uri="{FF2B5EF4-FFF2-40B4-BE49-F238E27FC236}">
                  <a16:creationId xmlns:a16="http://schemas.microsoft.com/office/drawing/2014/main" id="{CCD23735-BAF2-F636-0FE7-EB8CCF245427}"/>
                </a:ext>
              </a:extLst>
            </p:cNvPr>
            <p:cNvPicPr>
              <a:picLocks noChangeAspect="1"/>
            </p:cNvPicPr>
            <p:nvPr/>
          </p:nvPicPr>
          <p:blipFill>
            <a:blip r:embed="rId4"/>
            <a:stretch>
              <a:fillRect/>
            </a:stretch>
          </p:blipFill>
          <p:spPr>
            <a:xfrm>
              <a:off x="1562430" y="1137992"/>
              <a:ext cx="3865503" cy="5154003"/>
            </a:xfrm>
            <a:prstGeom prst="rect">
              <a:avLst/>
            </a:prstGeom>
          </p:spPr>
        </p:pic>
        <p:sp>
          <p:nvSpPr>
            <p:cNvPr id="4" name="Dikdörtgen 3">
              <a:extLst>
                <a:ext uri="{FF2B5EF4-FFF2-40B4-BE49-F238E27FC236}">
                  <a16:creationId xmlns:a16="http://schemas.microsoft.com/office/drawing/2014/main" id="{DB62E6AC-6717-8454-B96F-08A002FEFDF8}"/>
                </a:ext>
              </a:extLst>
            </p:cNvPr>
            <p:cNvSpPr/>
            <p:nvPr/>
          </p:nvSpPr>
          <p:spPr>
            <a:xfrm>
              <a:off x="2514600" y="1723292"/>
              <a:ext cx="1239715" cy="58029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a:extLst>
                <a:ext uri="{FF2B5EF4-FFF2-40B4-BE49-F238E27FC236}">
                  <a16:creationId xmlns:a16="http://schemas.microsoft.com/office/drawing/2014/main" id="{7D88F13C-4505-40C8-C3F5-EBA50437D87D}"/>
                </a:ext>
              </a:extLst>
            </p:cNvPr>
            <p:cNvSpPr/>
            <p:nvPr/>
          </p:nvSpPr>
          <p:spPr>
            <a:xfrm>
              <a:off x="4381501" y="3171616"/>
              <a:ext cx="494906" cy="33651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a:extLst>
                <a:ext uri="{FF2B5EF4-FFF2-40B4-BE49-F238E27FC236}">
                  <a16:creationId xmlns:a16="http://schemas.microsoft.com/office/drawing/2014/main" id="{08A6D23A-3587-3C5A-5025-8ACF8F796B03}"/>
                </a:ext>
              </a:extLst>
            </p:cNvPr>
            <p:cNvSpPr txBox="1"/>
            <p:nvPr/>
          </p:nvSpPr>
          <p:spPr>
            <a:xfrm>
              <a:off x="2453054" y="2704219"/>
              <a:ext cx="506870" cy="369332"/>
            </a:xfrm>
            <a:prstGeom prst="rect">
              <a:avLst/>
            </a:prstGeom>
            <a:noFill/>
          </p:spPr>
          <p:txBody>
            <a:bodyPr wrap="none" rtlCol="0">
              <a:spAutoFit/>
            </a:bodyPr>
            <a:lstStyle/>
            <a:p>
              <a:r>
                <a:rPr lang="tr-TR" b="1" dirty="0">
                  <a:solidFill>
                    <a:srgbClr val="C00000"/>
                  </a:solidFill>
                </a:rPr>
                <a:t>???</a:t>
              </a:r>
            </a:p>
          </p:txBody>
        </p:sp>
      </p:grpSp>
      <p:sp>
        <p:nvSpPr>
          <p:cNvPr id="16" name="Metin kutusu 15">
            <a:extLst>
              <a:ext uri="{FF2B5EF4-FFF2-40B4-BE49-F238E27FC236}">
                <a16:creationId xmlns:a16="http://schemas.microsoft.com/office/drawing/2014/main" id="{33FD2931-E782-74F1-3187-1EA762A9D272}"/>
              </a:ext>
            </a:extLst>
          </p:cNvPr>
          <p:cNvSpPr txBox="1"/>
          <p:nvPr/>
        </p:nvSpPr>
        <p:spPr>
          <a:xfrm>
            <a:off x="1886206" y="1023088"/>
            <a:ext cx="1417055" cy="523220"/>
          </a:xfrm>
          <a:prstGeom prst="rect">
            <a:avLst/>
          </a:prstGeom>
          <a:noFill/>
        </p:spPr>
        <p:txBody>
          <a:bodyPr wrap="none" rtlCol="0">
            <a:spAutoFit/>
          </a:bodyPr>
          <a:lstStyle/>
          <a:p>
            <a:r>
              <a:rPr lang="tr-TR" sz="2800" b="1" dirty="0">
                <a:solidFill>
                  <a:srgbClr val="C00000"/>
                </a:solidFill>
              </a:rPr>
              <a:t>WRONG</a:t>
            </a:r>
          </a:p>
        </p:txBody>
      </p:sp>
      <p:cxnSp>
        <p:nvCxnSpPr>
          <p:cNvPr id="17" name="Düz Ok Bağlayıcısı 16">
            <a:extLst>
              <a:ext uri="{FF2B5EF4-FFF2-40B4-BE49-F238E27FC236}">
                <a16:creationId xmlns:a16="http://schemas.microsoft.com/office/drawing/2014/main" id="{541E707D-2669-E87D-0903-C1769D4D94A7}"/>
              </a:ext>
            </a:extLst>
          </p:cNvPr>
          <p:cNvCxnSpPr>
            <a:cxnSpLocks/>
          </p:cNvCxnSpPr>
          <p:nvPr/>
        </p:nvCxnSpPr>
        <p:spPr>
          <a:xfrm>
            <a:off x="2817405" y="3130698"/>
            <a:ext cx="2001046" cy="1387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Metin kutusu 17">
            <a:extLst>
              <a:ext uri="{FF2B5EF4-FFF2-40B4-BE49-F238E27FC236}">
                <a16:creationId xmlns:a16="http://schemas.microsoft.com/office/drawing/2014/main" id="{A6C66D0B-90F5-1569-9861-706DCB632D6D}"/>
              </a:ext>
            </a:extLst>
          </p:cNvPr>
          <p:cNvSpPr txBox="1"/>
          <p:nvPr/>
        </p:nvSpPr>
        <p:spPr>
          <a:xfrm>
            <a:off x="4876406" y="2516964"/>
            <a:ext cx="4478318" cy="1200329"/>
          </a:xfrm>
          <a:prstGeom prst="rect">
            <a:avLst/>
          </a:prstGeom>
          <a:noFill/>
        </p:spPr>
        <p:txBody>
          <a:bodyPr wrap="square" rtlCol="0">
            <a:spAutoFit/>
          </a:bodyPr>
          <a:lstStyle/>
          <a:p>
            <a:r>
              <a:rPr lang="tr-TR" dirty="0" err="1">
                <a:highlight>
                  <a:srgbClr val="FFFF00"/>
                </a:highlight>
              </a:rPr>
              <a:t>The</a:t>
            </a:r>
            <a:r>
              <a:rPr lang="tr-TR" dirty="0">
                <a:highlight>
                  <a:srgbClr val="FFFF00"/>
                </a:highlight>
              </a:rPr>
              <a:t> XXXX-</a:t>
            </a:r>
            <a:r>
              <a:rPr lang="tr-TR" dirty="0" err="1">
                <a:highlight>
                  <a:srgbClr val="FFFF00"/>
                </a:highlight>
              </a:rPr>
              <a:t>coded</a:t>
            </a:r>
            <a:r>
              <a:rPr lang="tr-TR" dirty="0">
                <a:highlight>
                  <a:srgbClr val="FFFF00"/>
                </a:highlight>
              </a:rPr>
              <a:t> </a:t>
            </a:r>
            <a:r>
              <a:rPr lang="tr-TR" dirty="0" err="1">
                <a:highlight>
                  <a:srgbClr val="FFFF00"/>
                </a:highlight>
              </a:rPr>
              <a:t>Biochemistry</a:t>
            </a:r>
            <a:r>
              <a:rPr lang="tr-TR" dirty="0">
                <a:highlight>
                  <a:srgbClr val="FFFF00"/>
                </a:highlight>
              </a:rPr>
              <a:t> </a:t>
            </a:r>
            <a:r>
              <a:rPr lang="tr-TR" dirty="0" err="1">
                <a:highlight>
                  <a:srgbClr val="FFFF00"/>
                </a:highlight>
              </a:rPr>
              <a:t>course</a:t>
            </a:r>
            <a:r>
              <a:rPr lang="tr-TR" dirty="0">
                <a:highlight>
                  <a:srgbClr val="FFFF00"/>
                </a:highlight>
              </a:rPr>
              <a:t>, </a:t>
            </a:r>
            <a:r>
              <a:rPr lang="tr-TR" dirty="0" err="1">
                <a:highlight>
                  <a:srgbClr val="FFFF00"/>
                </a:highlight>
              </a:rPr>
              <a:t>which</a:t>
            </a:r>
            <a:r>
              <a:rPr lang="tr-TR" dirty="0">
                <a:highlight>
                  <a:srgbClr val="FFFF00"/>
                </a:highlight>
              </a:rPr>
              <a:t> I am </a:t>
            </a:r>
            <a:r>
              <a:rPr lang="tr-TR" dirty="0" err="1">
                <a:highlight>
                  <a:srgbClr val="FFFF00"/>
                </a:highlight>
              </a:rPr>
              <a:t>retaking</a:t>
            </a:r>
            <a:r>
              <a:rPr lang="tr-TR" dirty="0">
                <a:highlight>
                  <a:srgbClr val="FFFF00"/>
                </a:highlight>
              </a:rPr>
              <a:t> </a:t>
            </a:r>
            <a:r>
              <a:rPr lang="tr-TR" dirty="0" err="1">
                <a:highlight>
                  <a:srgbClr val="FFFF00"/>
                </a:highlight>
              </a:rPr>
              <a:t>this</a:t>
            </a:r>
            <a:r>
              <a:rPr lang="tr-TR" dirty="0">
                <a:highlight>
                  <a:srgbClr val="FFFF00"/>
                </a:highlight>
              </a:rPr>
              <a:t> </a:t>
            </a:r>
            <a:r>
              <a:rPr lang="tr-TR" dirty="0" err="1">
                <a:highlight>
                  <a:srgbClr val="FFFF00"/>
                </a:highlight>
              </a:rPr>
              <a:t>semester</a:t>
            </a:r>
            <a:r>
              <a:rPr lang="tr-TR" dirty="0">
                <a:highlight>
                  <a:srgbClr val="FFFF00"/>
                </a:highlight>
              </a:rPr>
              <a:t> </a:t>
            </a:r>
            <a:r>
              <a:rPr lang="tr-TR" dirty="0" err="1">
                <a:highlight>
                  <a:srgbClr val="FFFF00"/>
                </a:highlight>
              </a:rPr>
              <a:t>after</a:t>
            </a:r>
            <a:r>
              <a:rPr lang="tr-TR" dirty="0">
                <a:highlight>
                  <a:srgbClr val="FFFF00"/>
                </a:highlight>
              </a:rPr>
              <a:t> </a:t>
            </a:r>
            <a:r>
              <a:rPr lang="tr-TR" dirty="0" err="1">
                <a:highlight>
                  <a:srgbClr val="FFFF00"/>
                </a:highlight>
              </a:rPr>
              <a:t>receiving</a:t>
            </a:r>
            <a:r>
              <a:rPr lang="tr-TR" dirty="0">
                <a:highlight>
                  <a:srgbClr val="FFFF00"/>
                </a:highlight>
              </a:rPr>
              <a:t> a DD </a:t>
            </a:r>
            <a:r>
              <a:rPr lang="tr-TR" dirty="0" err="1">
                <a:highlight>
                  <a:srgbClr val="FFFF00"/>
                </a:highlight>
              </a:rPr>
              <a:t>grade</a:t>
            </a:r>
            <a:r>
              <a:rPr lang="tr-TR" dirty="0">
                <a:highlight>
                  <a:srgbClr val="FFFF00"/>
                </a:highlight>
              </a:rPr>
              <a:t> </a:t>
            </a:r>
            <a:r>
              <a:rPr lang="tr-TR" dirty="0" err="1">
                <a:highlight>
                  <a:srgbClr val="FFFF00"/>
                </a:highlight>
              </a:rPr>
              <a:t>last</a:t>
            </a:r>
            <a:r>
              <a:rPr lang="tr-TR" dirty="0">
                <a:highlight>
                  <a:srgbClr val="FFFF00"/>
                </a:highlight>
              </a:rPr>
              <a:t> </a:t>
            </a:r>
            <a:r>
              <a:rPr lang="tr-TR" dirty="0" err="1">
                <a:highlight>
                  <a:srgbClr val="FFFF00"/>
                </a:highlight>
              </a:rPr>
              <a:t>year</a:t>
            </a:r>
            <a:r>
              <a:rPr lang="tr-TR" dirty="0">
                <a:highlight>
                  <a:srgbClr val="FFFF00"/>
                </a:highlight>
              </a:rPr>
              <a:t>, </a:t>
            </a:r>
            <a:r>
              <a:rPr lang="tr-TR" dirty="0" err="1">
                <a:highlight>
                  <a:srgbClr val="FFFF00"/>
                </a:highlight>
              </a:rPr>
              <a:t>conflicts</a:t>
            </a:r>
            <a:r>
              <a:rPr lang="tr-TR" dirty="0">
                <a:highlight>
                  <a:srgbClr val="FFFF00"/>
                </a:highlight>
              </a:rPr>
              <a:t> </a:t>
            </a:r>
            <a:r>
              <a:rPr lang="tr-TR" dirty="0" err="1">
                <a:highlight>
                  <a:srgbClr val="FFFF00"/>
                </a:highlight>
              </a:rPr>
              <a:t>with</a:t>
            </a:r>
            <a:r>
              <a:rPr lang="tr-TR" dirty="0">
                <a:highlight>
                  <a:srgbClr val="FFFF00"/>
                </a:highlight>
              </a:rPr>
              <a:t> </a:t>
            </a:r>
            <a:r>
              <a:rPr lang="tr-TR" dirty="0" err="1">
                <a:highlight>
                  <a:srgbClr val="FFFF00"/>
                </a:highlight>
              </a:rPr>
              <a:t>the</a:t>
            </a:r>
            <a:r>
              <a:rPr lang="tr-TR" dirty="0">
                <a:highlight>
                  <a:srgbClr val="FFFF00"/>
                </a:highlight>
              </a:rPr>
              <a:t> </a:t>
            </a:r>
            <a:r>
              <a:rPr lang="tr-TR" dirty="0" err="1">
                <a:highlight>
                  <a:srgbClr val="FFFF00"/>
                </a:highlight>
              </a:rPr>
              <a:t>Physics</a:t>
            </a:r>
            <a:r>
              <a:rPr lang="tr-TR" dirty="0">
                <a:highlight>
                  <a:srgbClr val="FFFF00"/>
                </a:highlight>
              </a:rPr>
              <a:t> I </a:t>
            </a:r>
            <a:r>
              <a:rPr lang="tr-TR" dirty="0" err="1">
                <a:highlight>
                  <a:srgbClr val="FFFF00"/>
                </a:highlight>
              </a:rPr>
              <a:t>course</a:t>
            </a:r>
            <a:r>
              <a:rPr lang="tr-TR" dirty="0">
                <a:highlight>
                  <a:srgbClr val="FFFF00"/>
                </a:highlight>
              </a:rPr>
              <a:t> </a:t>
            </a:r>
            <a:r>
              <a:rPr lang="tr-TR" dirty="0" err="1">
                <a:highlight>
                  <a:srgbClr val="FFFF00"/>
                </a:highlight>
              </a:rPr>
              <a:t>that</a:t>
            </a:r>
            <a:r>
              <a:rPr lang="tr-TR" dirty="0">
                <a:highlight>
                  <a:srgbClr val="FFFF00"/>
                </a:highlight>
              </a:rPr>
              <a:t> I </a:t>
            </a:r>
            <a:r>
              <a:rPr lang="tr-TR" dirty="0" err="1">
                <a:highlight>
                  <a:srgbClr val="FFFF00"/>
                </a:highlight>
              </a:rPr>
              <a:t>wish</a:t>
            </a:r>
            <a:r>
              <a:rPr lang="tr-TR" dirty="0">
                <a:highlight>
                  <a:srgbClr val="FFFF00"/>
                </a:highlight>
              </a:rPr>
              <a:t> </a:t>
            </a:r>
            <a:r>
              <a:rPr lang="tr-TR" dirty="0" err="1">
                <a:highlight>
                  <a:srgbClr val="FFFF00"/>
                </a:highlight>
              </a:rPr>
              <a:t>to</a:t>
            </a:r>
            <a:r>
              <a:rPr lang="tr-TR" dirty="0">
                <a:highlight>
                  <a:srgbClr val="FFFF00"/>
                </a:highlight>
              </a:rPr>
              <a:t> </a:t>
            </a:r>
            <a:r>
              <a:rPr lang="tr-TR" dirty="0" err="1">
                <a:highlight>
                  <a:srgbClr val="FFFF00"/>
                </a:highlight>
              </a:rPr>
              <a:t>enroll</a:t>
            </a:r>
            <a:r>
              <a:rPr lang="tr-TR" dirty="0">
                <a:highlight>
                  <a:srgbClr val="FFFF00"/>
                </a:highlight>
              </a:rPr>
              <a:t> in.</a:t>
            </a:r>
          </a:p>
        </p:txBody>
      </p:sp>
      <p:sp>
        <p:nvSpPr>
          <p:cNvPr id="20" name="Metin kutusu 19">
            <a:extLst>
              <a:ext uri="{FF2B5EF4-FFF2-40B4-BE49-F238E27FC236}">
                <a16:creationId xmlns:a16="http://schemas.microsoft.com/office/drawing/2014/main" id="{93BBF30C-96DD-8D24-EE7D-892781A486E9}"/>
              </a:ext>
            </a:extLst>
          </p:cNvPr>
          <p:cNvSpPr txBox="1"/>
          <p:nvPr/>
        </p:nvSpPr>
        <p:spPr>
          <a:xfrm>
            <a:off x="6151251" y="4057670"/>
            <a:ext cx="4478318" cy="1938992"/>
          </a:xfrm>
          <a:prstGeom prst="rect">
            <a:avLst/>
          </a:prstGeom>
          <a:noFill/>
          <a:ln w="38100">
            <a:solidFill>
              <a:srgbClr val="C00000"/>
            </a:solidFill>
          </a:ln>
          <a:effectLst>
            <a:glow rad="228600">
              <a:schemeClr val="accent6">
                <a:satMod val="175000"/>
                <a:alpha val="40000"/>
              </a:schemeClr>
            </a:glow>
          </a:effectLst>
        </p:spPr>
        <p:txBody>
          <a:bodyPr wrap="square" rtlCol="0">
            <a:spAutoFit/>
          </a:bodyPr>
          <a:lstStyle/>
          <a:p>
            <a:pPr algn="ctr"/>
            <a:r>
              <a:rPr lang="tr-TR" sz="2400" dirty="0" err="1"/>
              <a:t>Please</a:t>
            </a:r>
            <a:r>
              <a:rPr lang="tr-TR" sz="2400" dirty="0"/>
              <a:t> </a:t>
            </a:r>
            <a:r>
              <a:rPr lang="tr-TR" sz="2400" dirty="0" err="1"/>
              <a:t>provide</a:t>
            </a:r>
            <a:r>
              <a:rPr lang="tr-TR" sz="2400" dirty="0"/>
              <a:t> </a:t>
            </a:r>
            <a:r>
              <a:rPr lang="tr-TR" sz="2400" dirty="0" err="1"/>
              <a:t>detailed</a:t>
            </a:r>
            <a:r>
              <a:rPr lang="tr-TR" sz="2400" dirty="0"/>
              <a:t> </a:t>
            </a:r>
            <a:r>
              <a:rPr lang="tr-TR" sz="2400" dirty="0" err="1"/>
              <a:t>information</a:t>
            </a:r>
            <a:r>
              <a:rPr lang="tr-TR" sz="2400" dirty="0"/>
              <a:t> in </a:t>
            </a:r>
            <a:r>
              <a:rPr lang="tr-TR" sz="2400" dirty="0" err="1"/>
              <a:t>your</a:t>
            </a:r>
            <a:r>
              <a:rPr lang="tr-TR" sz="2400" dirty="0"/>
              <a:t> </a:t>
            </a:r>
            <a:r>
              <a:rPr lang="tr-TR" sz="2400" dirty="0" err="1"/>
              <a:t>petition</a:t>
            </a:r>
            <a:r>
              <a:rPr lang="tr-TR" sz="2400" dirty="0"/>
              <a:t>/</a:t>
            </a:r>
            <a:r>
              <a:rPr lang="tr-TR" sz="2400" dirty="0" err="1"/>
              <a:t>request</a:t>
            </a:r>
            <a:r>
              <a:rPr lang="tr-TR" sz="2400" dirty="0"/>
              <a:t> </a:t>
            </a:r>
            <a:r>
              <a:rPr lang="tr-TR" sz="2400" dirty="0" err="1"/>
              <a:t>so</a:t>
            </a:r>
            <a:r>
              <a:rPr lang="tr-TR" sz="2400" dirty="0"/>
              <a:t> </a:t>
            </a:r>
            <a:r>
              <a:rPr lang="tr-TR" sz="2400" dirty="0" err="1"/>
              <a:t>that</a:t>
            </a:r>
            <a:r>
              <a:rPr lang="tr-TR" sz="2400" dirty="0"/>
              <a:t> </a:t>
            </a:r>
            <a:r>
              <a:rPr lang="tr-TR" sz="2400" dirty="0" err="1"/>
              <a:t>we</a:t>
            </a:r>
            <a:r>
              <a:rPr lang="tr-TR" sz="2400" dirty="0"/>
              <a:t> can </a:t>
            </a:r>
            <a:r>
              <a:rPr lang="tr-TR" sz="2400" dirty="0" err="1"/>
              <a:t>understand</a:t>
            </a:r>
            <a:r>
              <a:rPr lang="tr-TR" sz="2400" dirty="0"/>
              <a:t> </a:t>
            </a:r>
            <a:r>
              <a:rPr lang="tr-TR" sz="2400" dirty="0" err="1"/>
              <a:t>your</a:t>
            </a:r>
            <a:r>
              <a:rPr lang="tr-TR" sz="2400" dirty="0"/>
              <a:t> </a:t>
            </a:r>
            <a:r>
              <a:rPr lang="tr-TR" sz="2400" dirty="0" err="1"/>
              <a:t>issue</a:t>
            </a:r>
            <a:r>
              <a:rPr lang="tr-TR" sz="2400" dirty="0"/>
              <a:t> </a:t>
            </a:r>
            <a:r>
              <a:rPr lang="tr-TR" sz="2400" dirty="0" err="1"/>
              <a:t>quickly</a:t>
            </a:r>
            <a:r>
              <a:rPr lang="tr-TR" sz="2400" dirty="0"/>
              <a:t> </a:t>
            </a:r>
            <a:r>
              <a:rPr lang="tr-TR" sz="2400" dirty="0" err="1"/>
              <a:t>and</a:t>
            </a:r>
            <a:r>
              <a:rPr lang="tr-TR" sz="2400" dirty="0"/>
              <a:t> </a:t>
            </a:r>
            <a:r>
              <a:rPr lang="tr-TR" sz="2400" dirty="0" err="1"/>
              <a:t>accurately</a:t>
            </a:r>
            <a:r>
              <a:rPr lang="tr-TR" sz="2400" dirty="0"/>
              <a:t>.</a:t>
            </a:r>
          </a:p>
        </p:txBody>
      </p:sp>
      <p:sp>
        <p:nvSpPr>
          <p:cNvPr id="21" name="Metin kutusu 20">
            <a:extLst>
              <a:ext uri="{FF2B5EF4-FFF2-40B4-BE49-F238E27FC236}">
                <a16:creationId xmlns:a16="http://schemas.microsoft.com/office/drawing/2014/main" id="{EFE748F6-D81E-E941-7B35-2774ED22EF40}"/>
              </a:ext>
            </a:extLst>
          </p:cNvPr>
          <p:cNvSpPr txBox="1"/>
          <p:nvPr/>
        </p:nvSpPr>
        <p:spPr>
          <a:xfrm>
            <a:off x="5527812" y="1993744"/>
            <a:ext cx="1558696" cy="523220"/>
          </a:xfrm>
          <a:prstGeom prst="rect">
            <a:avLst/>
          </a:prstGeom>
          <a:noFill/>
        </p:spPr>
        <p:txBody>
          <a:bodyPr wrap="none" rtlCol="0">
            <a:spAutoFit/>
          </a:bodyPr>
          <a:lstStyle/>
          <a:p>
            <a:r>
              <a:rPr lang="tr-TR" sz="2800" b="1" dirty="0">
                <a:solidFill>
                  <a:srgbClr val="C00000"/>
                </a:solidFill>
              </a:rPr>
              <a:t>CORRECT</a:t>
            </a:r>
          </a:p>
        </p:txBody>
      </p:sp>
      <p:sp>
        <p:nvSpPr>
          <p:cNvPr id="5" name="Google Shape;475;p20">
            <a:extLst>
              <a:ext uri="{FF2B5EF4-FFF2-40B4-BE49-F238E27FC236}">
                <a16:creationId xmlns:a16="http://schemas.microsoft.com/office/drawing/2014/main" id="{B00CA428-BF68-A106-FE6E-3321D77601C4}"/>
              </a:ext>
            </a:extLst>
          </p:cNvPr>
          <p:cNvSpPr/>
          <p:nvPr/>
        </p:nvSpPr>
        <p:spPr>
          <a:xfrm>
            <a:off x="4376239" y="6007262"/>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3918311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Düz Bağlayıcı 13">
            <a:extLst>
              <a:ext uri="{FF2B5EF4-FFF2-40B4-BE49-F238E27FC236}">
                <a16:creationId xmlns:a16="http://schemas.microsoft.com/office/drawing/2014/main" id="{0C308AA7-A1DE-4C12-9DE5-DDCDE3BC1F9C}"/>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95" name="Dikdörtgen 94">
            <a:extLst>
              <a:ext uri="{FF2B5EF4-FFF2-40B4-BE49-F238E27FC236}">
                <a16:creationId xmlns:a16="http://schemas.microsoft.com/office/drawing/2014/main" id="{5DFC6D8B-07D6-448E-8F3C-3436579B9EB2}"/>
              </a:ext>
            </a:extLst>
          </p:cNvPr>
          <p:cNvSpPr/>
          <p:nvPr/>
        </p:nvSpPr>
        <p:spPr>
          <a:xfrm>
            <a:off x="1620386" y="512226"/>
            <a:ext cx="8510087" cy="477054"/>
          </a:xfrm>
          <a:prstGeom prst="rect">
            <a:avLst/>
          </a:prstGeom>
        </p:spPr>
        <p:txBody>
          <a:bodyPr wrap="none">
            <a:spAutoFit/>
          </a:bodyPr>
          <a:lstStyle/>
          <a:p>
            <a:pPr>
              <a:lnSpc>
                <a:spcPts val="3000"/>
              </a:lnSpc>
            </a:pPr>
            <a:r>
              <a:rPr lang="tr-TR" sz="2800" b="1" dirty="0">
                <a:solidFill>
                  <a:srgbClr val="00205C"/>
                </a:solidFill>
                <a:latin typeface="Arial"/>
                <a:ea typeface="Arial"/>
                <a:cs typeface="Arial"/>
                <a:sym typeface="Arial"/>
              </a:rPr>
              <a:t>BIOENGINEERING</a:t>
            </a:r>
            <a:r>
              <a:rPr lang="tr-TR" sz="2800" b="1" dirty="0">
                <a:solidFill>
                  <a:srgbClr val="00205C"/>
                </a:solidFill>
                <a:latin typeface="Arial" panose="020B0604020202020204" pitchFamily="34" charset="0"/>
                <a:cs typeface="Arial" panose="020B0604020202020204" pitchFamily="34" charset="0"/>
              </a:rPr>
              <a:t> (2025-2026 ACADEMIC YEAR)</a:t>
            </a:r>
          </a:p>
        </p:txBody>
      </p:sp>
      <p:pic>
        <p:nvPicPr>
          <p:cNvPr id="2" name="Resim 1">
            <a:extLst>
              <a:ext uri="{FF2B5EF4-FFF2-40B4-BE49-F238E27FC236}">
                <a16:creationId xmlns:a16="http://schemas.microsoft.com/office/drawing/2014/main" id="{30CB876E-E163-D029-0E28-A667AB2349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31" y="-25101"/>
            <a:ext cx="1525230" cy="1525230"/>
          </a:xfrm>
          <a:prstGeom prst="rect">
            <a:avLst/>
          </a:prstGeom>
        </p:spPr>
      </p:pic>
      <p:sp>
        <p:nvSpPr>
          <p:cNvPr id="12" name="Metin kutusu 11">
            <a:extLst>
              <a:ext uri="{FF2B5EF4-FFF2-40B4-BE49-F238E27FC236}">
                <a16:creationId xmlns:a16="http://schemas.microsoft.com/office/drawing/2014/main" id="{41469F60-CF5F-7937-E1CA-40D106084266}"/>
              </a:ext>
            </a:extLst>
          </p:cNvPr>
          <p:cNvSpPr txBox="1"/>
          <p:nvPr/>
        </p:nvSpPr>
        <p:spPr>
          <a:xfrm>
            <a:off x="5017259" y="4816290"/>
            <a:ext cx="6671948" cy="1323439"/>
          </a:xfrm>
          <a:prstGeom prst="rect">
            <a:avLst/>
          </a:prstGeom>
          <a:noFill/>
        </p:spPr>
        <p:txBody>
          <a:bodyPr wrap="square">
            <a:spAutoFit/>
          </a:bodyPr>
          <a:lstStyle/>
          <a:p>
            <a:pPr algn="just" eaLnBrk="1" hangingPunct="1">
              <a:buClr>
                <a:srgbClr val="FFCC00"/>
              </a:buClr>
              <a:buNone/>
              <a:defRPr/>
            </a:pPr>
            <a:r>
              <a:rPr lang="tr-TR" sz="1600" kern="0" dirty="0">
                <a:latin typeface="Arial" panose="020B0604020202020204" pitchFamily="34" charset="0"/>
                <a:cs typeface="Arial" panose="020B0604020202020204" pitchFamily="34" charset="0"/>
              </a:rPr>
              <a:t>E</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stablished</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as an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academic</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department</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within</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the</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Graduate</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School of Natural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and</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Applied</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Sciences</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the</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Department</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of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Bioengineering</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admitted</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its</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first</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master's</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students</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in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the</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Fall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semester</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of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the</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2003–2004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academic</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year</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Since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the</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2007–2008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academic</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year</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it has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been</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offering</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undergraduate</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and</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graduate</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tr-TR" sz="1600" u="none" strike="noStrike" kern="0" cap="none" spc="0" normalizeH="0" baseline="0" noProof="0" dirty="0" err="1">
                <a:ln>
                  <a:noFill/>
                </a:ln>
                <a:effectLst/>
                <a:uLnTx/>
                <a:uFillTx/>
                <a:latin typeface="Arial" panose="020B0604020202020204" pitchFamily="34" charset="0"/>
                <a:cs typeface="Arial" panose="020B0604020202020204" pitchFamily="34" charset="0"/>
              </a:rPr>
              <a:t>programs</a:t>
            </a:r>
            <a:r>
              <a:rPr kumimoji="0" lang="tr-TR" sz="1600" u="none" strike="noStrike" kern="0" cap="none" spc="0" normalizeH="0" baseline="0" noProof="0" dirty="0">
                <a:ln>
                  <a:noFill/>
                </a:ln>
                <a:effectLst/>
                <a:uLnTx/>
                <a:uFillTx/>
                <a:latin typeface="Arial" panose="020B0604020202020204" pitchFamily="34" charset="0"/>
                <a:cs typeface="Arial" panose="020B0604020202020204" pitchFamily="34" charset="0"/>
              </a:rPr>
              <a:t>.</a:t>
            </a:r>
          </a:p>
        </p:txBody>
      </p:sp>
      <p:grpSp>
        <p:nvGrpSpPr>
          <p:cNvPr id="10" name="Grup 9"/>
          <p:cNvGrpSpPr/>
          <p:nvPr/>
        </p:nvGrpSpPr>
        <p:grpSpPr>
          <a:xfrm>
            <a:off x="871854" y="1446046"/>
            <a:ext cx="10450691" cy="4249373"/>
            <a:chOff x="475120" y="1891883"/>
            <a:chExt cx="10450691" cy="4249373"/>
          </a:xfrm>
        </p:grpSpPr>
        <p:grpSp>
          <p:nvGrpSpPr>
            <p:cNvPr id="13" name="Grup 12">
              <a:extLst>
                <a:ext uri="{FF2B5EF4-FFF2-40B4-BE49-F238E27FC236}">
                  <a16:creationId xmlns:a16="http://schemas.microsoft.com/office/drawing/2014/main" id="{1D5BFB94-5BC8-7062-EEB0-002734FF124C}"/>
                </a:ext>
              </a:extLst>
            </p:cNvPr>
            <p:cNvGrpSpPr/>
            <p:nvPr/>
          </p:nvGrpSpPr>
          <p:grpSpPr>
            <a:xfrm>
              <a:off x="475122" y="1891883"/>
              <a:ext cx="1441899" cy="945762"/>
              <a:chOff x="655700" y="2074765"/>
              <a:chExt cx="1441899" cy="945762"/>
            </a:xfrm>
          </p:grpSpPr>
          <p:pic>
            <p:nvPicPr>
              <p:cNvPr id="76" name="Resim 75">
                <a:extLst>
                  <a:ext uri="{FF2B5EF4-FFF2-40B4-BE49-F238E27FC236}">
                    <a16:creationId xmlns:a16="http://schemas.microsoft.com/office/drawing/2014/main" id="{21EFE818-9B0F-F922-37B2-B70918C55D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77" name="Dikdörtgen 76">
                <a:extLst>
                  <a:ext uri="{FF2B5EF4-FFF2-40B4-BE49-F238E27FC236}">
                    <a16:creationId xmlns:a16="http://schemas.microsoft.com/office/drawing/2014/main" id="{CF6EFE14-53F4-B873-5057-E22E36E7A715}"/>
                  </a:ext>
                </a:extLst>
              </p:cNvPr>
              <p:cNvSpPr/>
              <p:nvPr/>
            </p:nvSpPr>
            <p:spPr>
              <a:xfrm>
                <a:off x="694201" y="2260292"/>
                <a:ext cx="1403398" cy="461665"/>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FOUNDED YEAR</a:t>
                </a:r>
              </a:p>
              <a:p>
                <a:endParaRPr lang="tr-TR"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78" name="Metin kutusu 77">
                <a:extLst>
                  <a:ext uri="{FF2B5EF4-FFF2-40B4-BE49-F238E27FC236}">
                    <a16:creationId xmlns:a16="http://schemas.microsoft.com/office/drawing/2014/main" id="{EF25C0D8-225B-0C81-9F9E-AD37960A43EB}"/>
                  </a:ext>
                </a:extLst>
              </p:cNvPr>
              <p:cNvSpPr txBox="1"/>
              <p:nvPr/>
            </p:nvSpPr>
            <p:spPr>
              <a:xfrm>
                <a:off x="838271" y="2497307"/>
                <a:ext cx="986168"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2003</a:t>
                </a:r>
              </a:p>
            </p:txBody>
          </p:sp>
        </p:grpSp>
        <p:grpSp>
          <p:nvGrpSpPr>
            <p:cNvPr id="16" name="Grup 15">
              <a:extLst>
                <a:ext uri="{FF2B5EF4-FFF2-40B4-BE49-F238E27FC236}">
                  <a16:creationId xmlns:a16="http://schemas.microsoft.com/office/drawing/2014/main" id="{30ADEA61-BECA-947F-634A-F254A0FBBC80}"/>
                </a:ext>
              </a:extLst>
            </p:cNvPr>
            <p:cNvGrpSpPr/>
            <p:nvPr/>
          </p:nvGrpSpPr>
          <p:grpSpPr>
            <a:xfrm>
              <a:off x="475121" y="2995231"/>
              <a:ext cx="1679287" cy="945762"/>
              <a:chOff x="655700" y="2074765"/>
              <a:chExt cx="1679287" cy="945762"/>
            </a:xfrm>
          </p:grpSpPr>
          <p:pic>
            <p:nvPicPr>
              <p:cNvPr id="73" name="Resim 72">
                <a:extLst>
                  <a:ext uri="{FF2B5EF4-FFF2-40B4-BE49-F238E27FC236}">
                    <a16:creationId xmlns:a16="http://schemas.microsoft.com/office/drawing/2014/main" id="{9CCA40BC-3B8E-CAF3-D0EC-A7FCE791B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74" name="Dikdörtgen 73">
                <a:extLst>
                  <a:ext uri="{FF2B5EF4-FFF2-40B4-BE49-F238E27FC236}">
                    <a16:creationId xmlns:a16="http://schemas.microsoft.com/office/drawing/2014/main" id="{5991E010-73A4-66B9-7306-2B8B61BD70D3}"/>
                  </a:ext>
                </a:extLst>
              </p:cNvPr>
              <p:cNvSpPr/>
              <p:nvPr/>
            </p:nvSpPr>
            <p:spPr>
              <a:xfrm>
                <a:off x="719032" y="2104432"/>
                <a:ext cx="1615955" cy="461665"/>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UNDERGRADUATE </a:t>
                </a:r>
              </a:p>
              <a:p>
                <a:r>
                  <a:rPr lang="tr-TR" sz="1200" dirty="0">
                    <a:solidFill>
                      <a:schemeClr val="tx1">
                        <a:lumMod val="85000"/>
                        <a:lumOff val="15000"/>
                      </a:schemeClr>
                    </a:solidFill>
                    <a:latin typeface="Arial" panose="020B0604020202020204" pitchFamily="34" charset="0"/>
                    <a:cs typeface="Arial" panose="020B0604020202020204" pitchFamily="34" charset="0"/>
                  </a:rPr>
                  <a:t>PROGRAM</a:t>
                </a:r>
              </a:p>
            </p:txBody>
          </p:sp>
          <p:sp>
            <p:nvSpPr>
              <p:cNvPr id="75" name="Metin kutusu 74">
                <a:extLst>
                  <a:ext uri="{FF2B5EF4-FFF2-40B4-BE49-F238E27FC236}">
                    <a16:creationId xmlns:a16="http://schemas.microsoft.com/office/drawing/2014/main" id="{15999DAD-FAE9-835B-3383-FCF51B429524}"/>
                  </a:ext>
                </a:extLst>
              </p:cNvPr>
              <p:cNvSpPr txBox="1"/>
              <p:nvPr/>
            </p:nvSpPr>
            <p:spPr>
              <a:xfrm>
                <a:off x="1138832" y="2497307"/>
                <a:ext cx="385042"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2</a:t>
                </a:r>
              </a:p>
            </p:txBody>
          </p:sp>
        </p:grpSp>
        <p:grpSp>
          <p:nvGrpSpPr>
            <p:cNvPr id="17" name="Grup 16">
              <a:extLst>
                <a:ext uri="{FF2B5EF4-FFF2-40B4-BE49-F238E27FC236}">
                  <a16:creationId xmlns:a16="http://schemas.microsoft.com/office/drawing/2014/main" id="{54B25C56-336A-E759-305B-7334641843FF}"/>
                </a:ext>
              </a:extLst>
            </p:cNvPr>
            <p:cNvGrpSpPr/>
            <p:nvPr/>
          </p:nvGrpSpPr>
          <p:grpSpPr>
            <a:xfrm>
              <a:off x="480986" y="4092146"/>
              <a:ext cx="1426921" cy="945762"/>
              <a:chOff x="655700" y="2074765"/>
              <a:chExt cx="1426921" cy="945762"/>
            </a:xfrm>
          </p:grpSpPr>
          <p:pic>
            <p:nvPicPr>
              <p:cNvPr id="70" name="Resim 69">
                <a:extLst>
                  <a:ext uri="{FF2B5EF4-FFF2-40B4-BE49-F238E27FC236}">
                    <a16:creationId xmlns:a16="http://schemas.microsoft.com/office/drawing/2014/main" id="{B72E8836-B616-9A81-8D63-8CB4D99D56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71" name="Dikdörtgen 70">
                <a:extLst>
                  <a:ext uri="{FF2B5EF4-FFF2-40B4-BE49-F238E27FC236}">
                    <a16:creationId xmlns:a16="http://schemas.microsoft.com/office/drawing/2014/main" id="{5896098A-1EF8-4BD9-ED5F-B1C2D827000E}"/>
                  </a:ext>
                </a:extLst>
              </p:cNvPr>
              <p:cNvSpPr/>
              <p:nvPr/>
            </p:nvSpPr>
            <p:spPr>
              <a:xfrm>
                <a:off x="724194" y="2099789"/>
                <a:ext cx="1078435" cy="461665"/>
              </a:xfrm>
              <a:prstGeom prst="rect">
                <a:avLst/>
              </a:prstGeom>
            </p:spPr>
            <p:txBody>
              <a:bodyPr wrap="square">
                <a:spAutoFit/>
              </a:bodyPr>
              <a:lstStyle/>
              <a:p>
                <a:pPr lvl="0"/>
                <a:r>
                  <a:rPr lang="tr-TR" sz="1200" dirty="0">
                    <a:solidFill>
                      <a:schemeClr val="tx1">
                        <a:lumMod val="85000"/>
                        <a:lumOff val="15000"/>
                      </a:schemeClr>
                    </a:solidFill>
                    <a:latin typeface="Arial" panose="020B0604020202020204" pitchFamily="34" charset="0"/>
                    <a:cs typeface="Arial" panose="020B0604020202020204" pitchFamily="34" charset="0"/>
                    <a:sym typeface="Calibri"/>
                  </a:rPr>
                  <a:t>GRADUATE </a:t>
                </a:r>
              </a:p>
              <a:p>
                <a:pPr lvl="0"/>
                <a:r>
                  <a:rPr lang="tr-TR" sz="1200" dirty="0">
                    <a:solidFill>
                      <a:schemeClr val="tx1">
                        <a:lumMod val="85000"/>
                        <a:lumOff val="15000"/>
                      </a:schemeClr>
                    </a:solidFill>
                    <a:latin typeface="Arial" panose="020B0604020202020204" pitchFamily="34" charset="0"/>
                    <a:cs typeface="Arial" panose="020B0604020202020204" pitchFamily="34" charset="0"/>
                    <a:sym typeface="Calibri"/>
                  </a:rPr>
                  <a:t>PROGRAM</a:t>
                </a:r>
                <a:endParaRPr lang="tr-TR"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72" name="Metin kutusu 71">
                <a:extLst>
                  <a:ext uri="{FF2B5EF4-FFF2-40B4-BE49-F238E27FC236}">
                    <a16:creationId xmlns:a16="http://schemas.microsoft.com/office/drawing/2014/main" id="{56F68649-9E1C-21DE-7FA0-FACCF6952046}"/>
                  </a:ext>
                </a:extLst>
              </p:cNvPr>
              <p:cNvSpPr txBox="1"/>
              <p:nvPr/>
            </p:nvSpPr>
            <p:spPr>
              <a:xfrm>
                <a:off x="1138832" y="2497307"/>
                <a:ext cx="385042"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a:t>
                </a:r>
              </a:p>
            </p:txBody>
          </p:sp>
        </p:grpSp>
        <p:grpSp>
          <p:nvGrpSpPr>
            <p:cNvPr id="18" name="Grup 17">
              <a:extLst>
                <a:ext uri="{FF2B5EF4-FFF2-40B4-BE49-F238E27FC236}">
                  <a16:creationId xmlns:a16="http://schemas.microsoft.com/office/drawing/2014/main" id="{BAF70CD3-5A4C-1060-8ECB-A1BA147BDE59}"/>
                </a:ext>
              </a:extLst>
            </p:cNvPr>
            <p:cNvGrpSpPr/>
            <p:nvPr/>
          </p:nvGrpSpPr>
          <p:grpSpPr>
            <a:xfrm>
              <a:off x="475120" y="5195494"/>
              <a:ext cx="1426921" cy="945762"/>
              <a:chOff x="655700" y="2074765"/>
              <a:chExt cx="1426921" cy="945762"/>
            </a:xfrm>
          </p:grpSpPr>
          <p:pic>
            <p:nvPicPr>
              <p:cNvPr id="67" name="Resim 66">
                <a:extLst>
                  <a:ext uri="{FF2B5EF4-FFF2-40B4-BE49-F238E27FC236}">
                    <a16:creationId xmlns:a16="http://schemas.microsoft.com/office/drawing/2014/main" id="{1930C529-DDCD-6181-D9D0-07B8FA68D5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68" name="Dikdörtgen 67">
                <a:extLst>
                  <a:ext uri="{FF2B5EF4-FFF2-40B4-BE49-F238E27FC236}">
                    <a16:creationId xmlns:a16="http://schemas.microsoft.com/office/drawing/2014/main" id="{F5D68CC3-D444-71B1-9EF9-1A9990C50603}"/>
                  </a:ext>
                </a:extLst>
              </p:cNvPr>
              <p:cNvSpPr/>
              <p:nvPr/>
            </p:nvSpPr>
            <p:spPr>
              <a:xfrm>
                <a:off x="734648" y="2079211"/>
                <a:ext cx="1073884" cy="461665"/>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DOCTORAL </a:t>
                </a:r>
              </a:p>
              <a:p>
                <a:r>
                  <a:rPr lang="tr-TR" sz="1200" dirty="0">
                    <a:solidFill>
                      <a:schemeClr val="tx1">
                        <a:lumMod val="85000"/>
                        <a:lumOff val="15000"/>
                      </a:schemeClr>
                    </a:solidFill>
                    <a:latin typeface="Arial" panose="020B0604020202020204" pitchFamily="34" charset="0"/>
                    <a:cs typeface="Arial" panose="020B0604020202020204" pitchFamily="34" charset="0"/>
                  </a:rPr>
                  <a:t>PROGRAM</a:t>
                </a:r>
              </a:p>
            </p:txBody>
          </p:sp>
          <p:sp>
            <p:nvSpPr>
              <p:cNvPr id="69" name="Metin kutusu 68">
                <a:extLst>
                  <a:ext uri="{FF2B5EF4-FFF2-40B4-BE49-F238E27FC236}">
                    <a16:creationId xmlns:a16="http://schemas.microsoft.com/office/drawing/2014/main" id="{448EEEF5-8B07-FE98-1ECA-4019044DBDFF}"/>
                  </a:ext>
                </a:extLst>
              </p:cNvPr>
              <p:cNvSpPr txBox="1"/>
              <p:nvPr/>
            </p:nvSpPr>
            <p:spPr>
              <a:xfrm>
                <a:off x="1138832" y="2497307"/>
                <a:ext cx="385042"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a:t>
                </a:r>
              </a:p>
            </p:txBody>
          </p:sp>
        </p:grpSp>
        <p:grpSp>
          <p:nvGrpSpPr>
            <p:cNvPr id="19" name="Grup 18">
              <a:extLst>
                <a:ext uri="{FF2B5EF4-FFF2-40B4-BE49-F238E27FC236}">
                  <a16:creationId xmlns:a16="http://schemas.microsoft.com/office/drawing/2014/main" id="{FB45B157-8CEA-84A0-5C2F-D22808DAC7B8}"/>
                </a:ext>
              </a:extLst>
            </p:cNvPr>
            <p:cNvGrpSpPr/>
            <p:nvPr/>
          </p:nvGrpSpPr>
          <p:grpSpPr>
            <a:xfrm>
              <a:off x="2760099" y="1891883"/>
              <a:ext cx="1709682" cy="945762"/>
              <a:chOff x="655700" y="2074765"/>
              <a:chExt cx="1709682" cy="945762"/>
            </a:xfrm>
          </p:grpSpPr>
          <p:pic>
            <p:nvPicPr>
              <p:cNvPr id="64" name="Resim 63">
                <a:extLst>
                  <a:ext uri="{FF2B5EF4-FFF2-40B4-BE49-F238E27FC236}">
                    <a16:creationId xmlns:a16="http://schemas.microsoft.com/office/drawing/2014/main" id="{9FADF380-9BBC-3CEF-8D49-50C2E2F96E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65" name="Dikdörtgen 64">
                <a:extLst>
                  <a:ext uri="{FF2B5EF4-FFF2-40B4-BE49-F238E27FC236}">
                    <a16:creationId xmlns:a16="http://schemas.microsoft.com/office/drawing/2014/main" id="{DAF32327-32C1-FDFA-BE58-A8E4F9554C4E}"/>
                  </a:ext>
                </a:extLst>
              </p:cNvPr>
              <p:cNvSpPr/>
              <p:nvPr/>
            </p:nvSpPr>
            <p:spPr>
              <a:xfrm>
                <a:off x="749172" y="2115321"/>
                <a:ext cx="1616210" cy="461665"/>
              </a:xfrm>
              <a:prstGeom prst="rect">
                <a:avLst/>
              </a:prstGeom>
            </p:spPr>
            <p:txBody>
              <a:bodyPr wrap="squar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UNDERGRADUATE</a:t>
                </a:r>
              </a:p>
              <a:p>
                <a:r>
                  <a:rPr lang="tr-TR" sz="1200" dirty="0">
                    <a:solidFill>
                      <a:schemeClr val="tx1">
                        <a:lumMod val="85000"/>
                        <a:lumOff val="15000"/>
                      </a:schemeClr>
                    </a:solidFill>
                    <a:latin typeface="Arial" panose="020B0604020202020204" pitchFamily="34" charset="0"/>
                    <a:cs typeface="Arial" panose="020B0604020202020204" pitchFamily="34" charset="0"/>
                  </a:rPr>
                  <a:t>STUDENT</a:t>
                </a:r>
              </a:p>
            </p:txBody>
          </p:sp>
          <p:sp>
            <p:nvSpPr>
              <p:cNvPr id="66" name="Metin kutusu 65">
                <a:extLst>
                  <a:ext uri="{FF2B5EF4-FFF2-40B4-BE49-F238E27FC236}">
                    <a16:creationId xmlns:a16="http://schemas.microsoft.com/office/drawing/2014/main" id="{2979E269-6DA9-5C9A-3785-98646986AFDE}"/>
                  </a:ext>
                </a:extLst>
              </p:cNvPr>
              <p:cNvSpPr txBox="1"/>
              <p:nvPr/>
            </p:nvSpPr>
            <p:spPr>
              <a:xfrm>
                <a:off x="938461" y="2497307"/>
                <a:ext cx="785793"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893</a:t>
                </a:r>
              </a:p>
            </p:txBody>
          </p:sp>
        </p:grpSp>
        <p:grpSp>
          <p:nvGrpSpPr>
            <p:cNvPr id="20" name="Grup 19">
              <a:extLst>
                <a:ext uri="{FF2B5EF4-FFF2-40B4-BE49-F238E27FC236}">
                  <a16:creationId xmlns:a16="http://schemas.microsoft.com/office/drawing/2014/main" id="{142F5E44-6329-1391-273A-A40050597375}"/>
                </a:ext>
              </a:extLst>
            </p:cNvPr>
            <p:cNvGrpSpPr/>
            <p:nvPr/>
          </p:nvGrpSpPr>
          <p:grpSpPr>
            <a:xfrm>
              <a:off x="2760098" y="2995231"/>
              <a:ext cx="1860427" cy="945762"/>
              <a:chOff x="655700" y="2074765"/>
              <a:chExt cx="1860427" cy="945762"/>
            </a:xfrm>
          </p:grpSpPr>
          <p:pic>
            <p:nvPicPr>
              <p:cNvPr id="61" name="Resim 60">
                <a:extLst>
                  <a:ext uri="{FF2B5EF4-FFF2-40B4-BE49-F238E27FC236}">
                    <a16:creationId xmlns:a16="http://schemas.microsoft.com/office/drawing/2014/main" id="{D5098682-A596-62AF-9F3E-AD6ABC8AF2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62" name="Dikdörtgen 61">
                <a:extLst>
                  <a:ext uri="{FF2B5EF4-FFF2-40B4-BE49-F238E27FC236}">
                    <a16:creationId xmlns:a16="http://schemas.microsoft.com/office/drawing/2014/main" id="{2D0A76B9-17FD-2542-37D8-E18D28EB11B1}"/>
                  </a:ext>
                </a:extLst>
              </p:cNvPr>
              <p:cNvSpPr/>
              <p:nvPr/>
            </p:nvSpPr>
            <p:spPr>
              <a:xfrm>
                <a:off x="719032" y="2104432"/>
                <a:ext cx="1797095" cy="276999"/>
              </a:xfrm>
              <a:prstGeom prst="rect">
                <a:avLst/>
              </a:prstGeom>
            </p:spPr>
            <p:txBody>
              <a:bodyPr wrap="none">
                <a:spAutoFit/>
              </a:bodyPr>
              <a:lstStyle/>
              <a:p>
                <a:pPr lvl="0"/>
                <a:r>
                  <a:rPr lang="tr-TR" sz="1200" dirty="0">
                    <a:solidFill>
                      <a:schemeClr val="dk1"/>
                    </a:solidFill>
                    <a:latin typeface="Arial" panose="020B0604020202020204" pitchFamily="34" charset="0"/>
                    <a:ea typeface="Calibri"/>
                    <a:cs typeface="Arial" panose="020B0604020202020204" pitchFamily="34" charset="0"/>
                    <a:sym typeface="Calibri"/>
                  </a:rPr>
                  <a:t>GRADUATE STUDENT</a:t>
                </a:r>
              </a:p>
            </p:txBody>
          </p:sp>
          <p:sp>
            <p:nvSpPr>
              <p:cNvPr id="63" name="Metin kutusu 62">
                <a:extLst>
                  <a:ext uri="{FF2B5EF4-FFF2-40B4-BE49-F238E27FC236}">
                    <a16:creationId xmlns:a16="http://schemas.microsoft.com/office/drawing/2014/main" id="{762A83F5-9CE6-A85E-F5A7-72603D287BD1}"/>
                  </a:ext>
                </a:extLst>
              </p:cNvPr>
              <p:cNvSpPr txBox="1"/>
              <p:nvPr/>
            </p:nvSpPr>
            <p:spPr>
              <a:xfrm>
                <a:off x="938460" y="2497307"/>
                <a:ext cx="785793"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109</a:t>
                </a:r>
              </a:p>
            </p:txBody>
          </p:sp>
        </p:grpSp>
        <p:grpSp>
          <p:nvGrpSpPr>
            <p:cNvPr id="21" name="Grup 20">
              <a:extLst>
                <a:ext uri="{FF2B5EF4-FFF2-40B4-BE49-F238E27FC236}">
                  <a16:creationId xmlns:a16="http://schemas.microsoft.com/office/drawing/2014/main" id="{B21AF4C3-8A28-5046-AF26-78B1A3AE74CB}"/>
                </a:ext>
              </a:extLst>
            </p:cNvPr>
            <p:cNvGrpSpPr/>
            <p:nvPr/>
          </p:nvGrpSpPr>
          <p:grpSpPr>
            <a:xfrm>
              <a:off x="2765963" y="4092146"/>
              <a:ext cx="1426921" cy="945762"/>
              <a:chOff x="655700" y="2074765"/>
              <a:chExt cx="1426921" cy="945762"/>
            </a:xfrm>
          </p:grpSpPr>
          <p:pic>
            <p:nvPicPr>
              <p:cNvPr id="58" name="Resim 57">
                <a:extLst>
                  <a:ext uri="{FF2B5EF4-FFF2-40B4-BE49-F238E27FC236}">
                    <a16:creationId xmlns:a16="http://schemas.microsoft.com/office/drawing/2014/main" id="{CDC248FC-4C6E-3F5F-5293-A9D5FB953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59" name="Dikdörtgen 58">
                <a:extLst>
                  <a:ext uri="{FF2B5EF4-FFF2-40B4-BE49-F238E27FC236}">
                    <a16:creationId xmlns:a16="http://schemas.microsoft.com/office/drawing/2014/main" id="{4921F9C3-5607-DE80-1B6D-13CA25A4DA7F}"/>
                  </a:ext>
                </a:extLst>
              </p:cNvPr>
              <p:cNvSpPr/>
              <p:nvPr/>
            </p:nvSpPr>
            <p:spPr>
              <a:xfrm>
                <a:off x="713167" y="2115321"/>
                <a:ext cx="1277914" cy="276999"/>
              </a:xfrm>
              <a:prstGeom prst="rect">
                <a:avLst/>
              </a:prstGeom>
            </p:spPr>
            <p:txBody>
              <a:bodyPr wrap="none">
                <a:spAutoFit/>
              </a:bodyPr>
              <a:lstStyle/>
              <a:p>
                <a:pPr lvl="0"/>
                <a:r>
                  <a:rPr lang="tr-TR" sz="1200" dirty="0">
                    <a:solidFill>
                      <a:schemeClr val="dk1"/>
                    </a:solidFill>
                    <a:latin typeface="Arial" panose="020B0604020202020204" pitchFamily="34" charset="0"/>
                    <a:ea typeface="Calibri"/>
                    <a:cs typeface="Arial" panose="020B0604020202020204" pitchFamily="34" charset="0"/>
                    <a:sym typeface="Calibri"/>
                  </a:rPr>
                  <a:t>PHD STUDENT</a:t>
                </a:r>
              </a:p>
            </p:txBody>
          </p:sp>
          <p:sp>
            <p:nvSpPr>
              <p:cNvPr id="60" name="Metin kutusu 59">
                <a:extLst>
                  <a:ext uri="{FF2B5EF4-FFF2-40B4-BE49-F238E27FC236}">
                    <a16:creationId xmlns:a16="http://schemas.microsoft.com/office/drawing/2014/main" id="{DFAB05EC-F850-21CF-9DB5-0EC4A3625737}"/>
                  </a:ext>
                </a:extLst>
              </p:cNvPr>
              <p:cNvSpPr txBox="1"/>
              <p:nvPr/>
            </p:nvSpPr>
            <p:spPr>
              <a:xfrm>
                <a:off x="938460" y="2497307"/>
                <a:ext cx="785793"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106</a:t>
                </a:r>
              </a:p>
            </p:txBody>
          </p:sp>
        </p:grpSp>
        <p:grpSp>
          <p:nvGrpSpPr>
            <p:cNvPr id="22" name="Grup 21">
              <a:extLst>
                <a:ext uri="{FF2B5EF4-FFF2-40B4-BE49-F238E27FC236}">
                  <a16:creationId xmlns:a16="http://schemas.microsoft.com/office/drawing/2014/main" id="{D11F52EA-D7A5-BC4B-B44A-B4311F2DEFA1}"/>
                </a:ext>
              </a:extLst>
            </p:cNvPr>
            <p:cNvGrpSpPr/>
            <p:nvPr/>
          </p:nvGrpSpPr>
          <p:grpSpPr>
            <a:xfrm>
              <a:off x="2760097" y="5195494"/>
              <a:ext cx="1735171" cy="945762"/>
              <a:chOff x="655700" y="2074765"/>
              <a:chExt cx="1735171" cy="945762"/>
            </a:xfrm>
          </p:grpSpPr>
          <p:pic>
            <p:nvPicPr>
              <p:cNvPr id="55" name="Resim 54">
                <a:extLst>
                  <a:ext uri="{FF2B5EF4-FFF2-40B4-BE49-F238E27FC236}">
                    <a16:creationId xmlns:a16="http://schemas.microsoft.com/office/drawing/2014/main" id="{6C4E0CA6-5780-9344-941C-2B5743A49B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56" name="Dikdörtgen 55">
                <a:extLst>
                  <a:ext uri="{FF2B5EF4-FFF2-40B4-BE49-F238E27FC236}">
                    <a16:creationId xmlns:a16="http://schemas.microsoft.com/office/drawing/2014/main" id="{5F8DF05C-E10A-C6FE-D753-FF5EFFC3C5A8}"/>
                  </a:ext>
                </a:extLst>
              </p:cNvPr>
              <p:cNvSpPr/>
              <p:nvPr/>
            </p:nvSpPr>
            <p:spPr>
              <a:xfrm>
                <a:off x="734648" y="2079211"/>
                <a:ext cx="1656223" cy="276999"/>
              </a:xfrm>
              <a:prstGeom prst="rect">
                <a:avLst/>
              </a:prstGeom>
            </p:spPr>
            <p:txBody>
              <a:bodyPr wrap="none">
                <a:spAutoFit/>
              </a:bodyPr>
              <a:lstStyle/>
              <a:p>
                <a:pPr lvl="0"/>
                <a:r>
                  <a:rPr lang="tr-TR" sz="1200" dirty="0">
                    <a:solidFill>
                      <a:schemeClr val="dk1"/>
                    </a:solidFill>
                    <a:latin typeface="Arial" panose="020B0604020202020204" pitchFamily="34" charset="0"/>
                    <a:ea typeface="Calibri"/>
                    <a:cs typeface="Arial" panose="020B0604020202020204" pitchFamily="34" charset="0"/>
                    <a:sym typeface="Calibri"/>
                  </a:rPr>
                  <a:t>FOREIGN STUDENT</a:t>
                </a:r>
              </a:p>
            </p:txBody>
          </p:sp>
          <p:sp>
            <p:nvSpPr>
              <p:cNvPr id="57" name="Metin kutusu 56">
                <a:extLst>
                  <a:ext uri="{FF2B5EF4-FFF2-40B4-BE49-F238E27FC236}">
                    <a16:creationId xmlns:a16="http://schemas.microsoft.com/office/drawing/2014/main" id="{4EF25EDA-5A47-3122-6C43-BDE9E86F7575}"/>
                  </a:ext>
                </a:extLst>
              </p:cNvPr>
              <p:cNvSpPr txBox="1"/>
              <p:nvPr/>
            </p:nvSpPr>
            <p:spPr>
              <a:xfrm>
                <a:off x="1038647" y="2497307"/>
                <a:ext cx="585418"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89</a:t>
                </a:r>
              </a:p>
            </p:txBody>
          </p:sp>
        </p:grpSp>
        <p:grpSp>
          <p:nvGrpSpPr>
            <p:cNvPr id="23" name="Grup 22">
              <a:extLst>
                <a:ext uri="{FF2B5EF4-FFF2-40B4-BE49-F238E27FC236}">
                  <a16:creationId xmlns:a16="http://schemas.microsoft.com/office/drawing/2014/main" id="{FEE2975F-70C7-9F7C-BB3C-BB19A1C09A21}"/>
                </a:ext>
              </a:extLst>
            </p:cNvPr>
            <p:cNvGrpSpPr/>
            <p:nvPr/>
          </p:nvGrpSpPr>
          <p:grpSpPr>
            <a:xfrm>
              <a:off x="5046926" y="1891883"/>
              <a:ext cx="1896702" cy="945762"/>
              <a:chOff x="655700" y="2074765"/>
              <a:chExt cx="1896702" cy="945762"/>
            </a:xfrm>
          </p:grpSpPr>
          <p:pic>
            <p:nvPicPr>
              <p:cNvPr id="52" name="Resim 51">
                <a:extLst>
                  <a:ext uri="{FF2B5EF4-FFF2-40B4-BE49-F238E27FC236}">
                    <a16:creationId xmlns:a16="http://schemas.microsoft.com/office/drawing/2014/main" id="{BFB34329-5D21-0E13-7B51-3C9EEF4D5C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53" name="Dikdörtgen 52">
                <a:extLst>
                  <a:ext uri="{FF2B5EF4-FFF2-40B4-BE49-F238E27FC236}">
                    <a16:creationId xmlns:a16="http://schemas.microsoft.com/office/drawing/2014/main" id="{B1EA95EC-BEF7-74F7-AEAB-A8096A635BFD}"/>
                  </a:ext>
                </a:extLst>
              </p:cNvPr>
              <p:cNvSpPr/>
              <p:nvPr/>
            </p:nvSpPr>
            <p:spPr>
              <a:xfrm>
                <a:off x="694201" y="2260292"/>
                <a:ext cx="1858201" cy="276999"/>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BACHELOR’S DEGREE</a:t>
                </a:r>
              </a:p>
            </p:txBody>
          </p:sp>
          <p:sp>
            <p:nvSpPr>
              <p:cNvPr id="54" name="Metin kutusu 53">
                <a:extLst>
                  <a:ext uri="{FF2B5EF4-FFF2-40B4-BE49-F238E27FC236}">
                    <a16:creationId xmlns:a16="http://schemas.microsoft.com/office/drawing/2014/main" id="{8C8129C9-9AF4-193C-BD79-9020F58E76D5}"/>
                  </a:ext>
                </a:extLst>
              </p:cNvPr>
              <p:cNvSpPr txBox="1"/>
              <p:nvPr/>
            </p:nvSpPr>
            <p:spPr>
              <a:xfrm>
                <a:off x="938461" y="2497307"/>
                <a:ext cx="785793"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195</a:t>
                </a:r>
              </a:p>
            </p:txBody>
          </p:sp>
        </p:grpSp>
        <p:grpSp>
          <p:nvGrpSpPr>
            <p:cNvPr id="24" name="Grup 23">
              <a:extLst>
                <a:ext uri="{FF2B5EF4-FFF2-40B4-BE49-F238E27FC236}">
                  <a16:creationId xmlns:a16="http://schemas.microsoft.com/office/drawing/2014/main" id="{A7DE606A-4239-36D5-712E-17395255BC5B}"/>
                </a:ext>
              </a:extLst>
            </p:cNvPr>
            <p:cNvGrpSpPr/>
            <p:nvPr/>
          </p:nvGrpSpPr>
          <p:grpSpPr>
            <a:xfrm>
              <a:off x="5046925" y="2995231"/>
              <a:ext cx="1984676" cy="945762"/>
              <a:chOff x="655700" y="2074765"/>
              <a:chExt cx="1984676" cy="945762"/>
            </a:xfrm>
          </p:grpSpPr>
          <p:pic>
            <p:nvPicPr>
              <p:cNvPr id="49" name="Resim 48">
                <a:extLst>
                  <a:ext uri="{FF2B5EF4-FFF2-40B4-BE49-F238E27FC236}">
                    <a16:creationId xmlns:a16="http://schemas.microsoft.com/office/drawing/2014/main" id="{8D1EF0CA-EE45-7223-A934-4DC950F249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50" name="Dikdörtgen 49">
                <a:extLst>
                  <a:ext uri="{FF2B5EF4-FFF2-40B4-BE49-F238E27FC236}">
                    <a16:creationId xmlns:a16="http://schemas.microsoft.com/office/drawing/2014/main" id="{B40E9BA1-6481-775D-DCAB-89C211566DBE}"/>
                  </a:ext>
                </a:extLst>
              </p:cNvPr>
              <p:cNvSpPr/>
              <p:nvPr/>
            </p:nvSpPr>
            <p:spPr>
              <a:xfrm>
                <a:off x="694202" y="2160665"/>
                <a:ext cx="1946174" cy="276999"/>
              </a:xfrm>
              <a:prstGeom prst="rect">
                <a:avLst/>
              </a:prstGeom>
            </p:spPr>
            <p:txBody>
              <a:bodyPr wrap="none">
                <a:spAutoFit/>
              </a:bodyPr>
              <a:lstStyle/>
              <a:p>
                <a:r>
                  <a:rPr lang="tr-TR" sz="1200" dirty="0">
                    <a:latin typeface="Arial" panose="020B0604020202020204" pitchFamily="34" charset="0"/>
                    <a:cs typeface="Arial" panose="020B0604020202020204" pitchFamily="34" charset="0"/>
                  </a:rPr>
                  <a:t>MASTER'S GRADUATES</a:t>
                </a:r>
                <a:endParaRPr lang="tr-TR"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51" name="Metin kutusu 50">
                <a:extLst>
                  <a:ext uri="{FF2B5EF4-FFF2-40B4-BE49-F238E27FC236}">
                    <a16:creationId xmlns:a16="http://schemas.microsoft.com/office/drawing/2014/main" id="{02C6C21A-BE91-1A6A-AB40-BAB160165E57}"/>
                  </a:ext>
                </a:extLst>
              </p:cNvPr>
              <p:cNvSpPr txBox="1"/>
              <p:nvPr/>
            </p:nvSpPr>
            <p:spPr>
              <a:xfrm>
                <a:off x="1038648" y="2497307"/>
                <a:ext cx="585418"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48</a:t>
                </a:r>
              </a:p>
            </p:txBody>
          </p:sp>
        </p:grpSp>
        <p:grpSp>
          <p:nvGrpSpPr>
            <p:cNvPr id="25" name="Grup 24">
              <a:extLst>
                <a:ext uri="{FF2B5EF4-FFF2-40B4-BE49-F238E27FC236}">
                  <a16:creationId xmlns:a16="http://schemas.microsoft.com/office/drawing/2014/main" id="{B1CA44EC-DCED-A6A2-B98F-1DC9461BC087}"/>
                </a:ext>
              </a:extLst>
            </p:cNvPr>
            <p:cNvGrpSpPr/>
            <p:nvPr/>
          </p:nvGrpSpPr>
          <p:grpSpPr>
            <a:xfrm>
              <a:off x="5052790" y="4092146"/>
              <a:ext cx="1554800" cy="945762"/>
              <a:chOff x="655700" y="2074765"/>
              <a:chExt cx="1554800" cy="945762"/>
            </a:xfrm>
          </p:grpSpPr>
          <p:pic>
            <p:nvPicPr>
              <p:cNvPr id="46" name="Resim 45">
                <a:extLst>
                  <a:ext uri="{FF2B5EF4-FFF2-40B4-BE49-F238E27FC236}">
                    <a16:creationId xmlns:a16="http://schemas.microsoft.com/office/drawing/2014/main" id="{229A8FEC-066E-44C0-8985-AE98D83ED6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47" name="Dikdörtgen 46">
                <a:extLst>
                  <a:ext uri="{FF2B5EF4-FFF2-40B4-BE49-F238E27FC236}">
                    <a16:creationId xmlns:a16="http://schemas.microsoft.com/office/drawing/2014/main" id="{2262005D-F56E-DEFA-7D61-D2ECB8AC050E}"/>
                  </a:ext>
                </a:extLst>
              </p:cNvPr>
              <p:cNvSpPr/>
              <p:nvPr/>
            </p:nvSpPr>
            <p:spPr>
              <a:xfrm>
                <a:off x="713167" y="2115321"/>
                <a:ext cx="1497333" cy="276999"/>
              </a:xfrm>
              <a:prstGeom prst="rect">
                <a:avLst/>
              </a:prstGeom>
            </p:spPr>
            <p:txBody>
              <a:bodyPr wrap="none">
                <a:spAutoFit/>
              </a:bodyPr>
              <a:lstStyle/>
              <a:p>
                <a:r>
                  <a:rPr lang="tr-TR" sz="1200" dirty="0">
                    <a:latin typeface="Arial" panose="020B0604020202020204" pitchFamily="34" charset="0"/>
                    <a:cs typeface="Arial" panose="020B0604020202020204" pitchFamily="34" charset="0"/>
                  </a:rPr>
                  <a:t>PHD GRADUATES</a:t>
                </a:r>
                <a:endParaRPr lang="tr-TR"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8" name="Metin kutusu 47">
                <a:extLst>
                  <a:ext uri="{FF2B5EF4-FFF2-40B4-BE49-F238E27FC236}">
                    <a16:creationId xmlns:a16="http://schemas.microsoft.com/office/drawing/2014/main" id="{565C3208-64A0-FD9B-0D2A-2477DAAA4731}"/>
                  </a:ext>
                </a:extLst>
              </p:cNvPr>
              <p:cNvSpPr txBox="1"/>
              <p:nvPr/>
            </p:nvSpPr>
            <p:spPr>
              <a:xfrm>
                <a:off x="1038646" y="2497307"/>
                <a:ext cx="585418"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23</a:t>
                </a:r>
              </a:p>
            </p:txBody>
          </p:sp>
        </p:grpSp>
        <p:grpSp>
          <p:nvGrpSpPr>
            <p:cNvPr id="26" name="Grup 25">
              <a:extLst>
                <a:ext uri="{FF2B5EF4-FFF2-40B4-BE49-F238E27FC236}">
                  <a16:creationId xmlns:a16="http://schemas.microsoft.com/office/drawing/2014/main" id="{EFBB11A5-B0DF-3BBC-97C0-EE4B457F9D16}"/>
                </a:ext>
              </a:extLst>
            </p:cNvPr>
            <p:cNvGrpSpPr/>
            <p:nvPr/>
          </p:nvGrpSpPr>
          <p:grpSpPr>
            <a:xfrm>
              <a:off x="7333751" y="1891883"/>
              <a:ext cx="1426921" cy="945762"/>
              <a:chOff x="655700" y="2074765"/>
              <a:chExt cx="1426921" cy="945762"/>
            </a:xfrm>
          </p:grpSpPr>
          <p:pic>
            <p:nvPicPr>
              <p:cNvPr id="43" name="Resim 42">
                <a:extLst>
                  <a:ext uri="{FF2B5EF4-FFF2-40B4-BE49-F238E27FC236}">
                    <a16:creationId xmlns:a16="http://schemas.microsoft.com/office/drawing/2014/main" id="{4701A32C-36EA-AC33-96D4-7844301468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44" name="Dikdörtgen 43">
                <a:extLst>
                  <a:ext uri="{FF2B5EF4-FFF2-40B4-BE49-F238E27FC236}">
                    <a16:creationId xmlns:a16="http://schemas.microsoft.com/office/drawing/2014/main" id="{4B8C40BB-A609-9D2C-228D-94B652F7B82A}"/>
                  </a:ext>
                </a:extLst>
              </p:cNvPr>
              <p:cNvSpPr/>
              <p:nvPr/>
            </p:nvSpPr>
            <p:spPr>
              <a:xfrm>
                <a:off x="719031" y="2174628"/>
                <a:ext cx="1332673" cy="276999"/>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DEPARTMENTS</a:t>
                </a:r>
              </a:p>
            </p:txBody>
          </p:sp>
          <p:sp>
            <p:nvSpPr>
              <p:cNvPr id="45" name="Metin kutusu 44">
                <a:extLst>
                  <a:ext uri="{FF2B5EF4-FFF2-40B4-BE49-F238E27FC236}">
                    <a16:creationId xmlns:a16="http://schemas.microsoft.com/office/drawing/2014/main" id="{C7059841-30B2-4C14-C00E-734043741655}"/>
                  </a:ext>
                </a:extLst>
              </p:cNvPr>
              <p:cNvSpPr txBox="1"/>
              <p:nvPr/>
            </p:nvSpPr>
            <p:spPr>
              <a:xfrm>
                <a:off x="1138832" y="2497307"/>
                <a:ext cx="385042"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a:t>
                </a:r>
              </a:p>
            </p:txBody>
          </p:sp>
        </p:grpSp>
        <p:grpSp>
          <p:nvGrpSpPr>
            <p:cNvPr id="27" name="Grup 26">
              <a:extLst>
                <a:ext uri="{FF2B5EF4-FFF2-40B4-BE49-F238E27FC236}">
                  <a16:creationId xmlns:a16="http://schemas.microsoft.com/office/drawing/2014/main" id="{08300BA5-5EEF-A2F4-2CB0-6148E92EB179}"/>
                </a:ext>
              </a:extLst>
            </p:cNvPr>
            <p:cNvGrpSpPr/>
            <p:nvPr/>
          </p:nvGrpSpPr>
          <p:grpSpPr>
            <a:xfrm>
              <a:off x="7333750" y="2995231"/>
              <a:ext cx="1746613" cy="945762"/>
              <a:chOff x="655700" y="2074765"/>
              <a:chExt cx="1746613" cy="945762"/>
            </a:xfrm>
          </p:grpSpPr>
          <p:pic>
            <p:nvPicPr>
              <p:cNvPr id="40" name="Resim 39">
                <a:extLst>
                  <a:ext uri="{FF2B5EF4-FFF2-40B4-BE49-F238E27FC236}">
                    <a16:creationId xmlns:a16="http://schemas.microsoft.com/office/drawing/2014/main" id="{C17A0925-9A87-A173-504A-F5AB867EE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41" name="Dikdörtgen 40">
                <a:extLst>
                  <a:ext uri="{FF2B5EF4-FFF2-40B4-BE49-F238E27FC236}">
                    <a16:creationId xmlns:a16="http://schemas.microsoft.com/office/drawing/2014/main" id="{3A89B6F7-E1CB-DD07-7475-D2391B57BA9C}"/>
                  </a:ext>
                </a:extLst>
              </p:cNvPr>
              <p:cNvSpPr/>
              <p:nvPr/>
            </p:nvSpPr>
            <p:spPr>
              <a:xfrm>
                <a:off x="719032" y="2104432"/>
                <a:ext cx="1683281" cy="461665"/>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FACULTY MEMBERS</a:t>
                </a:r>
              </a:p>
              <a:p>
                <a:endParaRPr lang="tr-TR"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2" name="Metin kutusu 41">
                <a:extLst>
                  <a:ext uri="{FF2B5EF4-FFF2-40B4-BE49-F238E27FC236}">
                    <a16:creationId xmlns:a16="http://schemas.microsoft.com/office/drawing/2014/main" id="{B9262A8A-20CE-4488-6D01-702752E10910}"/>
                  </a:ext>
                </a:extLst>
              </p:cNvPr>
              <p:cNvSpPr txBox="1"/>
              <p:nvPr/>
            </p:nvSpPr>
            <p:spPr>
              <a:xfrm>
                <a:off x="1038647" y="2497307"/>
                <a:ext cx="585418"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22</a:t>
                </a:r>
              </a:p>
            </p:txBody>
          </p:sp>
        </p:grpSp>
        <p:grpSp>
          <p:nvGrpSpPr>
            <p:cNvPr id="28" name="Grup 27">
              <a:extLst>
                <a:ext uri="{FF2B5EF4-FFF2-40B4-BE49-F238E27FC236}">
                  <a16:creationId xmlns:a16="http://schemas.microsoft.com/office/drawing/2014/main" id="{13095D51-6A89-9663-64E9-7C0159D61DF9}"/>
                </a:ext>
              </a:extLst>
            </p:cNvPr>
            <p:cNvGrpSpPr/>
            <p:nvPr/>
          </p:nvGrpSpPr>
          <p:grpSpPr>
            <a:xfrm>
              <a:off x="7333749" y="4374489"/>
              <a:ext cx="2098412" cy="945762"/>
              <a:chOff x="655700" y="2074765"/>
              <a:chExt cx="2098412" cy="945762"/>
            </a:xfrm>
          </p:grpSpPr>
          <p:pic>
            <p:nvPicPr>
              <p:cNvPr id="37" name="Resim 36">
                <a:extLst>
                  <a:ext uri="{FF2B5EF4-FFF2-40B4-BE49-F238E27FC236}">
                    <a16:creationId xmlns:a16="http://schemas.microsoft.com/office/drawing/2014/main" id="{AA7044A3-42D3-E863-A070-8957D908BB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38" name="Dikdörtgen 37">
                <a:extLst>
                  <a:ext uri="{FF2B5EF4-FFF2-40B4-BE49-F238E27FC236}">
                    <a16:creationId xmlns:a16="http://schemas.microsoft.com/office/drawing/2014/main" id="{0E754A7C-A9A7-1E91-499F-334216939F40}"/>
                  </a:ext>
                </a:extLst>
              </p:cNvPr>
              <p:cNvSpPr/>
              <p:nvPr/>
            </p:nvSpPr>
            <p:spPr>
              <a:xfrm>
                <a:off x="734648" y="2079211"/>
                <a:ext cx="2019464" cy="276999"/>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RESEARCH ASSISTANTS</a:t>
                </a:r>
              </a:p>
            </p:txBody>
          </p:sp>
          <p:sp>
            <p:nvSpPr>
              <p:cNvPr id="39" name="Metin kutusu 38">
                <a:extLst>
                  <a:ext uri="{FF2B5EF4-FFF2-40B4-BE49-F238E27FC236}">
                    <a16:creationId xmlns:a16="http://schemas.microsoft.com/office/drawing/2014/main" id="{EAA3A8C2-42EF-754B-8071-05D5A199B215}"/>
                  </a:ext>
                </a:extLst>
              </p:cNvPr>
              <p:cNvSpPr txBox="1"/>
              <p:nvPr/>
            </p:nvSpPr>
            <p:spPr>
              <a:xfrm>
                <a:off x="1038645" y="2497307"/>
                <a:ext cx="585418"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12</a:t>
                </a:r>
              </a:p>
            </p:txBody>
          </p:sp>
        </p:grpSp>
        <p:grpSp>
          <p:nvGrpSpPr>
            <p:cNvPr id="29" name="Grup 28">
              <a:extLst>
                <a:ext uri="{FF2B5EF4-FFF2-40B4-BE49-F238E27FC236}">
                  <a16:creationId xmlns:a16="http://schemas.microsoft.com/office/drawing/2014/main" id="{3621D9FA-6DBA-7F1E-F248-032A64830DF9}"/>
                </a:ext>
              </a:extLst>
            </p:cNvPr>
            <p:cNvGrpSpPr/>
            <p:nvPr/>
          </p:nvGrpSpPr>
          <p:grpSpPr>
            <a:xfrm>
              <a:off x="9494541" y="2601984"/>
              <a:ext cx="1431270" cy="945762"/>
              <a:chOff x="655700" y="2074765"/>
              <a:chExt cx="1431270" cy="945762"/>
            </a:xfrm>
          </p:grpSpPr>
          <p:pic>
            <p:nvPicPr>
              <p:cNvPr id="34" name="Resim 33">
                <a:extLst>
                  <a:ext uri="{FF2B5EF4-FFF2-40B4-BE49-F238E27FC236}">
                    <a16:creationId xmlns:a16="http://schemas.microsoft.com/office/drawing/2014/main" id="{7AA54EA8-BA87-C68C-A18F-0B87557803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35" name="Dikdörtgen 34">
                <a:extLst>
                  <a:ext uri="{FF2B5EF4-FFF2-40B4-BE49-F238E27FC236}">
                    <a16:creationId xmlns:a16="http://schemas.microsoft.com/office/drawing/2014/main" id="{4955BFFC-D69A-37A2-35B3-4DF2344F6C73}"/>
                  </a:ext>
                </a:extLst>
              </p:cNvPr>
              <p:cNvSpPr/>
              <p:nvPr/>
            </p:nvSpPr>
            <p:spPr>
              <a:xfrm>
                <a:off x="719031" y="2095370"/>
                <a:ext cx="1367939" cy="276999"/>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LABORATORIES</a:t>
                </a:r>
              </a:p>
            </p:txBody>
          </p:sp>
          <p:sp>
            <p:nvSpPr>
              <p:cNvPr id="36" name="Metin kutusu 35">
                <a:extLst>
                  <a:ext uri="{FF2B5EF4-FFF2-40B4-BE49-F238E27FC236}">
                    <a16:creationId xmlns:a16="http://schemas.microsoft.com/office/drawing/2014/main" id="{146F0328-79F8-0AE6-DCFC-4C23579CDE87}"/>
                  </a:ext>
                </a:extLst>
              </p:cNvPr>
              <p:cNvSpPr txBox="1"/>
              <p:nvPr/>
            </p:nvSpPr>
            <p:spPr>
              <a:xfrm>
                <a:off x="1038645" y="2497307"/>
                <a:ext cx="585418"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15</a:t>
                </a:r>
              </a:p>
            </p:txBody>
          </p:sp>
        </p:grpSp>
        <p:grpSp>
          <p:nvGrpSpPr>
            <p:cNvPr id="30" name="Grup 29">
              <a:extLst>
                <a:ext uri="{FF2B5EF4-FFF2-40B4-BE49-F238E27FC236}">
                  <a16:creationId xmlns:a16="http://schemas.microsoft.com/office/drawing/2014/main" id="{614DDF2D-C598-F4C2-5924-252E9104C198}"/>
                </a:ext>
              </a:extLst>
            </p:cNvPr>
            <p:cNvGrpSpPr/>
            <p:nvPr/>
          </p:nvGrpSpPr>
          <p:grpSpPr>
            <a:xfrm>
              <a:off x="9496490" y="3937381"/>
              <a:ext cx="1426921" cy="945762"/>
              <a:chOff x="655700" y="2074765"/>
              <a:chExt cx="1426921" cy="945762"/>
            </a:xfrm>
          </p:grpSpPr>
          <p:pic>
            <p:nvPicPr>
              <p:cNvPr id="31" name="Resim 30">
                <a:extLst>
                  <a:ext uri="{FF2B5EF4-FFF2-40B4-BE49-F238E27FC236}">
                    <a16:creationId xmlns:a16="http://schemas.microsoft.com/office/drawing/2014/main" id="{D7F72FAE-ED54-4D8E-3400-95C1EEB7B8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700" y="2074765"/>
                <a:ext cx="1426921" cy="939329"/>
              </a:xfrm>
              <a:prstGeom prst="rect">
                <a:avLst/>
              </a:prstGeom>
            </p:spPr>
          </p:pic>
          <p:sp>
            <p:nvSpPr>
              <p:cNvPr id="32" name="Dikdörtgen 31">
                <a:extLst>
                  <a:ext uri="{FF2B5EF4-FFF2-40B4-BE49-F238E27FC236}">
                    <a16:creationId xmlns:a16="http://schemas.microsoft.com/office/drawing/2014/main" id="{8AEF868B-7383-6DC8-AFBF-7FA33B58E8C5}"/>
                  </a:ext>
                </a:extLst>
              </p:cNvPr>
              <p:cNvSpPr/>
              <p:nvPr/>
            </p:nvSpPr>
            <p:spPr>
              <a:xfrm>
                <a:off x="719032" y="2104432"/>
                <a:ext cx="1259832" cy="461665"/>
              </a:xfrm>
              <a:prstGeom prst="rect">
                <a:avLst/>
              </a:prstGeom>
            </p:spPr>
            <p:txBody>
              <a:bodyPr wrap="none">
                <a:spAutoFit/>
              </a:bodyPr>
              <a:lstStyle/>
              <a:p>
                <a:r>
                  <a:rPr lang="tr-TR" sz="1200" dirty="0">
                    <a:solidFill>
                      <a:schemeClr val="tx1">
                        <a:lumMod val="85000"/>
                        <a:lumOff val="15000"/>
                      </a:schemeClr>
                    </a:solidFill>
                    <a:latin typeface="Arial" panose="020B0604020202020204" pitchFamily="34" charset="0"/>
                    <a:cs typeface="Arial" panose="020B0604020202020204" pitchFamily="34" charset="0"/>
                  </a:rPr>
                  <a:t>LABORATORY </a:t>
                </a:r>
              </a:p>
              <a:p>
                <a:r>
                  <a:rPr lang="tr-TR" sz="1200" dirty="0">
                    <a:solidFill>
                      <a:schemeClr val="tx1">
                        <a:lumMod val="85000"/>
                        <a:lumOff val="15000"/>
                      </a:schemeClr>
                    </a:solidFill>
                    <a:latin typeface="Arial" panose="020B0604020202020204" pitchFamily="34" charset="0"/>
                    <a:cs typeface="Arial" panose="020B0604020202020204" pitchFamily="34" charset="0"/>
                  </a:rPr>
                  <a:t>AREA</a:t>
                </a:r>
              </a:p>
            </p:txBody>
          </p:sp>
          <p:sp>
            <p:nvSpPr>
              <p:cNvPr id="33" name="Metin kutusu 32">
                <a:extLst>
                  <a:ext uri="{FF2B5EF4-FFF2-40B4-BE49-F238E27FC236}">
                    <a16:creationId xmlns:a16="http://schemas.microsoft.com/office/drawing/2014/main" id="{E42E2833-00D7-3CB5-7540-0632ADE5B2C1}"/>
                  </a:ext>
                </a:extLst>
              </p:cNvPr>
              <p:cNvSpPr txBox="1"/>
              <p:nvPr/>
            </p:nvSpPr>
            <p:spPr>
              <a:xfrm>
                <a:off x="703617" y="2497307"/>
                <a:ext cx="1255473" cy="523220"/>
              </a:xfrm>
              <a:prstGeom prst="rect">
                <a:avLst/>
              </a:prstGeom>
              <a:noFill/>
            </p:spPr>
            <p:txBody>
              <a:bodyPr wrap="none" rtlCol="0">
                <a:spAutoFit/>
              </a:bodyPr>
              <a:lstStyle/>
              <a:p>
                <a:pPr algn="ctr"/>
                <a:r>
                  <a:rPr lang="tr-TR" sz="2800" dirty="0">
                    <a:solidFill>
                      <a:schemeClr val="bg1"/>
                    </a:solidFill>
                    <a:latin typeface="Arial" panose="020B0604020202020204" pitchFamily="34" charset="0"/>
                    <a:cs typeface="Arial" panose="020B0604020202020204" pitchFamily="34" charset="0"/>
                  </a:rPr>
                  <a:t>1240</a:t>
                </a:r>
                <a:r>
                  <a:rPr lang="tr-TR" dirty="0">
                    <a:solidFill>
                      <a:schemeClr val="bg1"/>
                    </a:solidFill>
                    <a:latin typeface="Arial" panose="020B0604020202020204" pitchFamily="34" charset="0"/>
                    <a:cs typeface="Arial" panose="020B0604020202020204" pitchFamily="34" charset="0"/>
                  </a:rPr>
                  <a:t>m²</a:t>
                </a:r>
                <a:endParaRPr lang="tr-TR" sz="2800" dirty="0">
                  <a:solidFill>
                    <a:schemeClr val="bg1"/>
                  </a:solidFill>
                  <a:latin typeface="Arial" panose="020B0604020202020204" pitchFamily="34" charset="0"/>
                  <a:cs typeface="Arial" panose="020B0604020202020204" pitchFamily="34" charset="0"/>
                </a:endParaRPr>
              </a:p>
            </p:txBody>
          </p:sp>
        </p:grpSp>
      </p:grpSp>
      <p:sp>
        <p:nvSpPr>
          <p:cNvPr id="6" name="Google Shape;179;p2">
            <a:extLst>
              <a:ext uri="{FF2B5EF4-FFF2-40B4-BE49-F238E27FC236}">
                <a16:creationId xmlns:a16="http://schemas.microsoft.com/office/drawing/2014/main" id="{A42F560E-14F6-51D6-16C0-30C32D244D01}"/>
              </a:ext>
            </a:extLst>
          </p:cNvPr>
          <p:cNvSpPr/>
          <p:nvPr/>
        </p:nvSpPr>
        <p:spPr>
          <a:xfrm>
            <a:off x="4330556" y="6092972"/>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424323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95"/>
                                        </p:tgtEl>
                                        <p:attrNameLst>
                                          <p:attrName>style.visibility</p:attrName>
                                        </p:attrNameLst>
                                      </p:cBhvr>
                                      <p:to>
                                        <p:strVal val="visible"/>
                                      </p:to>
                                    </p:set>
                                    <p:animEffect transition="in" filter="wipe(left)">
                                      <p:cBhvr>
                                        <p:cTn id="7"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63FAF-C556-371F-1EC1-7E8C68E2C47D}"/>
            </a:ext>
          </a:extLst>
        </p:cNvPr>
        <p:cNvGrpSpPr/>
        <p:nvPr/>
      </p:nvGrpSpPr>
      <p:grpSpPr>
        <a:xfrm>
          <a:off x="0" y="0"/>
          <a:ext cx="0" cy="0"/>
          <a:chOff x="0" y="0"/>
          <a:chExt cx="0" cy="0"/>
        </a:xfrm>
      </p:grpSpPr>
      <p:cxnSp>
        <p:nvCxnSpPr>
          <p:cNvPr id="51" name="Düz Bağlayıcı 50">
            <a:extLst>
              <a:ext uri="{FF2B5EF4-FFF2-40B4-BE49-F238E27FC236}">
                <a16:creationId xmlns:a16="http://schemas.microsoft.com/office/drawing/2014/main" id="{D97456AF-D864-057E-F2DB-AAF665CFF9A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41" name="Dikdörtgen 40">
            <a:extLst>
              <a:ext uri="{FF2B5EF4-FFF2-40B4-BE49-F238E27FC236}">
                <a16:creationId xmlns:a16="http://schemas.microsoft.com/office/drawing/2014/main" id="{32D831ED-E36F-E81F-176B-A2202CF1DDE4}"/>
              </a:ext>
            </a:extLst>
          </p:cNvPr>
          <p:cNvSpPr/>
          <p:nvPr/>
        </p:nvSpPr>
        <p:spPr>
          <a:xfrm>
            <a:off x="4492149" y="3174379"/>
            <a:ext cx="3527953" cy="509242"/>
          </a:xfrm>
          <a:prstGeom prst="rect">
            <a:avLst/>
          </a:prstGeom>
        </p:spPr>
        <p:txBody>
          <a:bodyPr wrap="none">
            <a:spAutoFit/>
          </a:bodyPr>
          <a:lstStyle/>
          <a:p>
            <a:pPr algn="ctr">
              <a:lnSpc>
                <a:spcPts val="3000"/>
              </a:lnSpc>
            </a:pPr>
            <a:r>
              <a:rPr lang="tr-TR" sz="4400" b="1" dirty="0">
                <a:solidFill>
                  <a:srgbClr val="A9936E"/>
                </a:solidFill>
                <a:latin typeface="Arial" panose="020B0604020202020204" pitchFamily="34" charset="0"/>
                <a:cs typeface="Arial" panose="020B0604020202020204" pitchFamily="34" charset="0"/>
              </a:rPr>
              <a:t>THANK YOU</a:t>
            </a:r>
          </a:p>
        </p:txBody>
      </p:sp>
      <p:sp>
        <p:nvSpPr>
          <p:cNvPr id="8" name="Dikdörtgen 7">
            <a:extLst>
              <a:ext uri="{FF2B5EF4-FFF2-40B4-BE49-F238E27FC236}">
                <a16:creationId xmlns:a16="http://schemas.microsoft.com/office/drawing/2014/main" id="{10C6C172-82D4-0826-08EC-CB497C5472B2}"/>
              </a:ext>
            </a:extLst>
          </p:cNvPr>
          <p:cNvSpPr/>
          <p:nvPr/>
        </p:nvSpPr>
        <p:spPr>
          <a:xfrm>
            <a:off x="4569015" y="6381355"/>
            <a:ext cx="3034805" cy="461665"/>
          </a:xfrm>
          <a:prstGeom prst="rect">
            <a:avLst/>
          </a:prstGeom>
          <a:solidFill>
            <a:srgbClr val="FFFFFF"/>
          </a:solidFill>
        </p:spPr>
        <p:txBody>
          <a:bodyPr wrap="none">
            <a:spAutoFit/>
          </a:bodyPr>
          <a:lstStyle/>
          <a:p>
            <a:pPr algn="ctr"/>
            <a:r>
              <a:rPr lang="tr-TR" sz="1200" dirty="0">
                <a:solidFill>
                  <a:srgbClr val="00205C"/>
                </a:solidFill>
                <a:latin typeface="Lucida Fax" panose="02060602050505020204" pitchFamily="18" charset="0"/>
              </a:rPr>
              <a:t>Y.T.Ü. KİMYA-METALÜRJİ FAKÜLTESİ </a:t>
            </a:r>
          </a:p>
          <a:p>
            <a:pPr algn="ctr"/>
            <a:r>
              <a:rPr lang="tr-TR" sz="1200" dirty="0">
                <a:solidFill>
                  <a:srgbClr val="00205C"/>
                </a:solidFill>
                <a:latin typeface="Lucida Fax" panose="02060602050505020204" pitchFamily="18" charset="0"/>
              </a:rPr>
              <a:t>BİYOMÜHENDİSLİK BÖLÜMÜ</a:t>
            </a:r>
          </a:p>
        </p:txBody>
      </p:sp>
      <p:pic>
        <p:nvPicPr>
          <p:cNvPr id="2" name="Resim 1">
            <a:extLst>
              <a:ext uri="{FF2B5EF4-FFF2-40B4-BE49-F238E27FC236}">
                <a16:creationId xmlns:a16="http://schemas.microsoft.com/office/drawing/2014/main" id="{592D0AD1-5B8D-AB39-4656-2991C76BB0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3802" y="1057549"/>
            <a:ext cx="1525230" cy="1525230"/>
          </a:xfrm>
          <a:prstGeom prst="rect">
            <a:avLst/>
          </a:prstGeom>
        </p:spPr>
      </p:pic>
      <p:sp>
        <p:nvSpPr>
          <p:cNvPr id="3" name="Google Shape;475;p20">
            <a:extLst>
              <a:ext uri="{FF2B5EF4-FFF2-40B4-BE49-F238E27FC236}">
                <a16:creationId xmlns:a16="http://schemas.microsoft.com/office/drawing/2014/main" id="{09A23CEB-E00F-9371-ACE2-C804A0448154}"/>
              </a:ext>
            </a:extLst>
          </p:cNvPr>
          <p:cNvSpPr/>
          <p:nvPr/>
        </p:nvSpPr>
        <p:spPr>
          <a:xfrm>
            <a:off x="4320988" y="6012064"/>
            <a:ext cx="3550024" cy="830956"/>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881722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8" name="Düz Bağlayıcı 47">
            <a:extLst>
              <a:ext uri="{FF2B5EF4-FFF2-40B4-BE49-F238E27FC236}">
                <a16:creationId xmlns:a16="http://schemas.microsoft.com/office/drawing/2014/main" id="{12C4F021-E0D3-40BB-BFB6-F2199680596C}"/>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43" name="Dikdörtgen 42">
            <a:extLst>
              <a:ext uri="{FF2B5EF4-FFF2-40B4-BE49-F238E27FC236}">
                <a16:creationId xmlns:a16="http://schemas.microsoft.com/office/drawing/2014/main" id="{5ADEF1F9-EFB1-4490-B2A2-F6E51132490C}"/>
              </a:ext>
            </a:extLst>
          </p:cNvPr>
          <p:cNvSpPr/>
          <p:nvPr/>
        </p:nvSpPr>
        <p:spPr>
          <a:xfrm>
            <a:off x="1620386" y="455167"/>
            <a:ext cx="2293192" cy="477054"/>
          </a:xfrm>
          <a:prstGeom prst="rect">
            <a:avLst/>
          </a:prstGeom>
        </p:spPr>
        <p:txBody>
          <a:bodyPr wrap="none">
            <a:spAutoFit/>
          </a:bodyPr>
          <a:lstStyle/>
          <a:p>
            <a:pPr>
              <a:lnSpc>
                <a:spcPts val="3000"/>
              </a:lnSpc>
            </a:pPr>
            <a:r>
              <a:rPr lang="tr-TR" sz="2800" b="1" dirty="0">
                <a:solidFill>
                  <a:srgbClr val="00205C"/>
                </a:solidFill>
                <a:latin typeface="Arial" panose="020B0604020202020204" pitchFamily="34" charset="0"/>
                <a:cs typeface="Arial" panose="020B0604020202020204" pitchFamily="34" charset="0"/>
              </a:rPr>
              <a:t>EDUCATION</a:t>
            </a:r>
          </a:p>
        </p:txBody>
      </p:sp>
      <p:sp>
        <p:nvSpPr>
          <p:cNvPr id="51" name="Dikdörtgen 50">
            <a:extLst>
              <a:ext uri="{FF2B5EF4-FFF2-40B4-BE49-F238E27FC236}">
                <a16:creationId xmlns:a16="http://schemas.microsoft.com/office/drawing/2014/main" id="{979FE855-BDEB-45D9-8E2B-5ED65A26C039}"/>
              </a:ext>
            </a:extLst>
          </p:cNvPr>
          <p:cNvSpPr/>
          <p:nvPr/>
        </p:nvSpPr>
        <p:spPr>
          <a:xfrm>
            <a:off x="1544137" y="823681"/>
            <a:ext cx="10868743" cy="445058"/>
          </a:xfrm>
          <a:prstGeom prst="rect">
            <a:avLst/>
          </a:prstGeom>
        </p:spPr>
        <p:txBody>
          <a:bodyPr wrap="square">
            <a:spAutoFit/>
          </a:bodyPr>
          <a:lstStyle/>
          <a:p>
            <a:pPr>
              <a:lnSpc>
                <a:spcPts val="3000"/>
              </a:lnSpc>
            </a:pPr>
            <a:r>
              <a:rPr lang="tr-TR" sz="2200" b="1" kern="500" spc="-100" dirty="0">
                <a:solidFill>
                  <a:srgbClr val="A9936E"/>
                </a:solidFill>
                <a:latin typeface="Arial" panose="020B0604020202020204" pitchFamily="34" charset="0"/>
                <a:cs typeface="Arial" panose="020B0604020202020204" pitchFamily="34" charset="0"/>
              </a:rPr>
              <a:t>PROFILE OF STUDENTS ADMITTED TO THE UNDERGRADUATE PROGRAM</a:t>
            </a:r>
          </a:p>
        </p:txBody>
      </p:sp>
      <p:pic>
        <p:nvPicPr>
          <p:cNvPr id="12" name="Resim 11">
            <a:extLst>
              <a:ext uri="{FF2B5EF4-FFF2-40B4-BE49-F238E27FC236}">
                <a16:creationId xmlns:a16="http://schemas.microsoft.com/office/drawing/2014/main" id="{1614192B-2DD2-728E-5C18-E9D26F0BF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7" y="138723"/>
            <a:ext cx="1525230" cy="1525230"/>
          </a:xfrm>
          <a:prstGeom prst="rect">
            <a:avLst/>
          </a:prstGeom>
        </p:spPr>
      </p:pic>
      <p:pic>
        <p:nvPicPr>
          <p:cNvPr id="10" name="Resim 9">
            <a:extLst>
              <a:ext uri="{FF2B5EF4-FFF2-40B4-BE49-F238E27FC236}">
                <a16:creationId xmlns:a16="http://schemas.microsoft.com/office/drawing/2014/main" id="{E21BB0A9-DC57-252F-8ADB-D2AA6ACC5C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214" y="1579733"/>
            <a:ext cx="5789738" cy="1389149"/>
          </a:xfrm>
          <a:prstGeom prst="rect">
            <a:avLst/>
          </a:prstGeom>
        </p:spPr>
      </p:pic>
      <p:sp>
        <p:nvSpPr>
          <p:cNvPr id="11" name="Dikdörtgen 10">
            <a:extLst>
              <a:ext uri="{FF2B5EF4-FFF2-40B4-BE49-F238E27FC236}">
                <a16:creationId xmlns:a16="http://schemas.microsoft.com/office/drawing/2014/main" id="{9163E2F0-AE82-49F5-B504-4E4D10D2D60F}"/>
              </a:ext>
            </a:extLst>
          </p:cNvPr>
          <p:cNvSpPr/>
          <p:nvPr/>
        </p:nvSpPr>
        <p:spPr>
          <a:xfrm>
            <a:off x="609939" y="1737227"/>
            <a:ext cx="4027659" cy="830997"/>
          </a:xfrm>
          <a:prstGeom prst="rect">
            <a:avLst/>
          </a:prstGeom>
        </p:spPr>
        <p:txBody>
          <a:bodyPr wrap="square">
            <a:spAutoFit/>
          </a:bodyPr>
          <a:lstStyle/>
          <a:p>
            <a:r>
              <a:rPr lang="tr-TR" sz="1600" dirty="0" err="1">
                <a:solidFill>
                  <a:schemeClr val="bg1"/>
                </a:solidFill>
                <a:latin typeface="Gotham Medium" panose="02000604030000020004" pitchFamily="50" charset="0"/>
              </a:rPr>
              <a:t>Preference</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Ranking</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for</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Admission</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to</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the</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Undergraduate</a:t>
            </a:r>
            <a:r>
              <a:rPr lang="tr-TR" sz="1600" dirty="0">
                <a:solidFill>
                  <a:schemeClr val="bg1"/>
                </a:solidFill>
                <a:latin typeface="Gotham Medium" panose="02000604030000020004" pitchFamily="50" charset="0"/>
              </a:rPr>
              <a:t> % 100 Program</a:t>
            </a:r>
          </a:p>
          <a:p>
            <a:r>
              <a:rPr lang="tr-TR" sz="1600" dirty="0">
                <a:solidFill>
                  <a:srgbClr val="A9936E"/>
                </a:solidFill>
                <a:latin typeface="Gotham Medium" panose="02000604030000020004" pitchFamily="50" charset="0"/>
              </a:rPr>
              <a:t>(YKS-2024)</a:t>
            </a:r>
          </a:p>
        </p:txBody>
      </p:sp>
      <p:sp>
        <p:nvSpPr>
          <p:cNvPr id="13" name="Dikdörtgen 12">
            <a:extLst>
              <a:ext uri="{FF2B5EF4-FFF2-40B4-BE49-F238E27FC236}">
                <a16:creationId xmlns:a16="http://schemas.microsoft.com/office/drawing/2014/main" id="{7A5772FF-E2D7-270F-5A74-C389CD3AE60D}"/>
              </a:ext>
            </a:extLst>
          </p:cNvPr>
          <p:cNvSpPr/>
          <p:nvPr/>
        </p:nvSpPr>
        <p:spPr>
          <a:xfrm>
            <a:off x="5159172" y="2067959"/>
            <a:ext cx="925744" cy="369332"/>
          </a:xfrm>
          <a:prstGeom prst="rect">
            <a:avLst/>
          </a:prstGeom>
        </p:spPr>
        <p:txBody>
          <a:bodyPr wrap="square">
            <a:spAutoFit/>
          </a:bodyPr>
          <a:lstStyle/>
          <a:p>
            <a:pPr algn="ctr"/>
            <a:r>
              <a:rPr lang="tr-TR" dirty="0">
                <a:solidFill>
                  <a:schemeClr val="tx1">
                    <a:lumMod val="85000"/>
                    <a:lumOff val="15000"/>
                  </a:schemeClr>
                </a:solidFill>
                <a:latin typeface="Gotham Medium" panose="02000604030000020004" pitchFamily="50" charset="0"/>
              </a:rPr>
              <a:t>%62,2</a:t>
            </a:r>
          </a:p>
        </p:txBody>
      </p:sp>
      <p:pic>
        <p:nvPicPr>
          <p:cNvPr id="15" name="Resim 14">
            <a:extLst>
              <a:ext uri="{FF2B5EF4-FFF2-40B4-BE49-F238E27FC236}">
                <a16:creationId xmlns:a16="http://schemas.microsoft.com/office/drawing/2014/main" id="{0B3DC05D-A998-771A-CAAB-144BF49C65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8500" y="3196631"/>
            <a:ext cx="4867100" cy="1389147"/>
          </a:xfrm>
          <a:prstGeom prst="rect">
            <a:avLst/>
          </a:prstGeom>
        </p:spPr>
      </p:pic>
      <p:sp>
        <p:nvSpPr>
          <p:cNvPr id="16" name="Dikdörtgen 15">
            <a:extLst>
              <a:ext uri="{FF2B5EF4-FFF2-40B4-BE49-F238E27FC236}">
                <a16:creationId xmlns:a16="http://schemas.microsoft.com/office/drawing/2014/main" id="{F76EBAA3-2786-27E0-0194-1B5869EFD514}"/>
              </a:ext>
            </a:extLst>
          </p:cNvPr>
          <p:cNvSpPr/>
          <p:nvPr/>
        </p:nvSpPr>
        <p:spPr>
          <a:xfrm>
            <a:off x="7060173" y="3549982"/>
            <a:ext cx="3766175" cy="830997"/>
          </a:xfrm>
          <a:prstGeom prst="rect">
            <a:avLst/>
          </a:prstGeom>
        </p:spPr>
        <p:txBody>
          <a:bodyPr wrap="square">
            <a:spAutoFit/>
          </a:bodyPr>
          <a:lstStyle/>
          <a:p>
            <a:r>
              <a:rPr lang="tr-TR" sz="1600" dirty="0" err="1">
                <a:solidFill>
                  <a:schemeClr val="bg1"/>
                </a:solidFill>
                <a:latin typeface="Gotham Medium" panose="02000604030000020004" pitchFamily="50" charset="0"/>
              </a:rPr>
              <a:t>Number</a:t>
            </a:r>
            <a:r>
              <a:rPr lang="tr-TR" sz="1600" dirty="0">
                <a:solidFill>
                  <a:schemeClr val="bg1"/>
                </a:solidFill>
                <a:latin typeface="Gotham Medium" panose="02000604030000020004" pitchFamily="50" charset="0"/>
              </a:rPr>
              <a:t> of </a:t>
            </a:r>
            <a:r>
              <a:rPr lang="tr-TR" sz="1600" dirty="0" err="1">
                <a:solidFill>
                  <a:schemeClr val="bg1"/>
                </a:solidFill>
                <a:latin typeface="Gotham Medium" panose="02000604030000020004" pitchFamily="50" charset="0"/>
              </a:rPr>
              <a:t>Students</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Enrolled</a:t>
            </a:r>
            <a:r>
              <a:rPr lang="tr-TR" sz="1600" dirty="0">
                <a:solidFill>
                  <a:schemeClr val="bg1"/>
                </a:solidFill>
                <a:latin typeface="Gotham Medium" panose="02000604030000020004" pitchFamily="50" charset="0"/>
              </a:rPr>
              <a:t> in </a:t>
            </a:r>
            <a:r>
              <a:rPr lang="tr-TR" sz="1600" dirty="0" err="1">
                <a:solidFill>
                  <a:schemeClr val="bg1"/>
                </a:solidFill>
                <a:latin typeface="Gotham Medium" panose="02000604030000020004" pitchFamily="50" charset="0"/>
              </a:rPr>
              <a:t>the</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Undergraduate</a:t>
            </a:r>
            <a:r>
              <a:rPr lang="tr-TR" sz="1600" dirty="0">
                <a:solidFill>
                  <a:schemeClr val="bg1"/>
                </a:solidFill>
                <a:latin typeface="Gotham Medium" panose="02000604030000020004" pitchFamily="50" charset="0"/>
              </a:rPr>
              <a:t> Program</a:t>
            </a:r>
            <a:br>
              <a:rPr lang="tr-TR" sz="1600" dirty="0">
                <a:solidFill>
                  <a:schemeClr val="bg1"/>
                </a:solidFill>
                <a:latin typeface="Gotham Medium" panose="02000604030000020004" pitchFamily="50" charset="0"/>
              </a:rPr>
            </a:br>
            <a:r>
              <a:rPr lang="tr-TR" sz="1600" dirty="0">
                <a:solidFill>
                  <a:schemeClr val="bg1"/>
                </a:solidFill>
                <a:latin typeface="Gotham Medium" panose="02000604030000020004" pitchFamily="50" charset="0"/>
              </a:rPr>
              <a:t>(2025)</a:t>
            </a:r>
            <a:endParaRPr lang="tr-TR" sz="1600" dirty="0">
              <a:solidFill>
                <a:srgbClr val="A9936E"/>
              </a:solidFill>
              <a:latin typeface="Gotham Medium" panose="02000604030000020004" pitchFamily="50" charset="0"/>
            </a:endParaRPr>
          </a:p>
        </p:txBody>
      </p:sp>
      <p:sp>
        <p:nvSpPr>
          <p:cNvPr id="17" name="Dikdörtgen 16">
            <a:extLst>
              <a:ext uri="{FF2B5EF4-FFF2-40B4-BE49-F238E27FC236}">
                <a16:creationId xmlns:a16="http://schemas.microsoft.com/office/drawing/2014/main" id="{1C2A51D5-E0FD-5C3F-6CCC-F170625E6279}"/>
              </a:ext>
            </a:extLst>
          </p:cNvPr>
          <p:cNvSpPr/>
          <p:nvPr/>
        </p:nvSpPr>
        <p:spPr>
          <a:xfrm>
            <a:off x="11038112" y="3698921"/>
            <a:ext cx="535724" cy="369332"/>
          </a:xfrm>
          <a:prstGeom prst="rect">
            <a:avLst/>
          </a:prstGeom>
        </p:spPr>
        <p:txBody>
          <a:bodyPr wrap="none">
            <a:spAutoFit/>
          </a:bodyPr>
          <a:lstStyle/>
          <a:p>
            <a:pPr algn="ctr"/>
            <a:r>
              <a:rPr lang="tr-TR" dirty="0">
                <a:solidFill>
                  <a:schemeClr val="tx1">
                    <a:lumMod val="85000"/>
                    <a:lumOff val="15000"/>
                  </a:schemeClr>
                </a:solidFill>
                <a:latin typeface="Gotham Medium" panose="02000604030000020004" pitchFamily="50" charset="0"/>
              </a:rPr>
              <a:t>141</a:t>
            </a:r>
          </a:p>
        </p:txBody>
      </p:sp>
      <p:pic>
        <p:nvPicPr>
          <p:cNvPr id="18" name="Resim 17">
            <a:extLst>
              <a:ext uri="{FF2B5EF4-FFF2-40B4-BE49-F238E27FC236}">
                <a16:creationId xmlns:a16="http://schemas.microsoft.com/office/drawing/2014/main" id="{E57B92BF-2E06-27D8-5FEC-BE0F850548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677" y="3173624"/>
            <a:ext cx="5789738" cy="1389149"/>
          </a:xfrm>
          <a:prstGeom prst="rect">
            <a:avLst/>
          </a:prstGeom>
        </p:spPr>
      </p:pic>
      <p:sp>
        <p:nvSpPr>
          <p:cNvPr id="19" name="Metin kutusu 18">
            <a:extLst>
              <a:ext uri="{FF2B5EF4-FFF2-40B4-BE49-F238E27FC236}">
                <a16:creationId xmlns:a16="http://schemas.microsoft.com/office/drawing/2014/main" id="{A67912C0-D403-3157-9491-41128D5D1585}"/>
              </a:ext>
            </a:extLst>
          </p:cNvPr>
          <p:cNvSpPr txBox="1"/>
          <p:nvPr/>
        </p:nvSpPr>
        <p:spPr>
          <a:xfrm>
            <a:off x="609939" y="3440066"/>
            <a:ext cx="4549233" cy="830997"/>
          </a:xfrm>
          <a:prstGeom prst="rect">
            <a:avLst/>
          </a:prstGeom>
          <a:noFill/>
        </p:spPr>
        <p:txBody>
          <a:bodyPr wrap="square">
            <a:spAutoFit/>
          </a:bodyPr>
          <a:lstStyle/>
          <a:p>
            <a:r>
              <a:rPr lang="tr-TR" sz="1600" dirty="0" err="1">
                <a:solidFill>
                  <a:schemeClr val="bg1"/>
                </a:solidFill>
                <a:latin typeface="Gotham Medium" panose="02000604030000020004" pitchFamily="50" charset="0"/>
              </a:rPr>
              <a:t>Preference</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Ranking</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for</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Admission</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to</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the</a:t>
            </a:r>
            <a:r>
              <a:rPr lang="tr-TR" sz="1600" dirty="0">
                <a:solidFill>
                  <a:schemeClr val="bg1"/>
                </a:solidFill>
                <a:latin typeface="Gotham Medium" panose="02000604030000020004" pitchFamily="50" charset="0"/>
              </a:rPr>
              <a:t> </a:t>
            </a:r>
            <a:r>
              <a:rPr lang="tr-TR" sz="1600" dirty="0" err="1">
                <a:solidFill>
                  <a:schemeClr val="bg1"/>
                </a:solidFill>
                <a:latin typeface="Gotham Medium" panose="02000604030000020004" pitchFamily="50" charset="0"/>
              </a:rPr>
              <a:t>Undergraduate</a:t>
            </a:r>
            <a:r>
              <a:rPr lang="tr-TR" sz="1600" dirty="0">
                <a:solidFill>
                  <a:schemeClr val="bg1"/>
                </a:solidFill>
                <a:latin typeface="Gotham Medium" panose="02000604030000020004" pitchFamily="50" charset="0"/>
              </a:rPr>
              <a:t> % 30 Program</a:t>
            </a:r>
          </a:p>
          <a:p>
            <a:r>
              <a:rPr lang="tr-TR" sz="1600" dirty="0">
                <a:solidFill>
                  <a:srgbClr val="A9936E"/>
                </a:solidFill>
                <a:latin typeface="Gotham Medium" panose="02000604030000020004" pitchFamily="50" charset="0"/>
              </a:rPr>
              <a:t>(YKS-2024)</a:t>
            </a:r>
          </a:p>
        </p:txBody>
      </p:sp>
      <p:sp>
        <p:nvSpPr>
          <p:cNvPr id="20" name="Dikdörtgen 19">
            <a:extLst>
              <a:ext uri="{FF2B5EF4-FFF2-40B4-BE49-F238E27FC236}">
                <a16:creationId xmlns:a16="http://schemas.microsoft.com/office/drawing/2014/main" id="{C909AEFD-6FC4-8DAF-E3CD-94043AEB639A}"/>
              </a:ext>
            </a:extLst>
          </p:cNvPr>
          <p:cNvSpPr/>
          <p:nvPr/>
        </p:nvSpPr>
        <p:spPr>
          <a:xfrm>
            <a:off x="5159174" y="3657704"/>
            <a:ext cx="925742" cy="369332"/>
          </a:xfrm>
          <a:prstGeom prst="rect">
            <a:avLst/>
          </a:prstGeom>
        </p:spPr>
        <p:txBody>
          <a:bodyPr wrap="square">
            <a:spAutoFit/>
          </a:bodyPr>
          <a:lstStyle/>
          <a:p>
            <a:pPr algn="ctr"/>
            <a:r>
              <a:rPr lang="tr-TR" dirty="0">
                <a:solidFill>
                  <a:schemeClr val="tx1">
                    <a:lumMod val="85000"/>
                    <a:lumOff val="15000"/>
                  </a:schemeClr>
                </a:solidFill>
                <a:latin typeface="Gotham Medium" panose="02000604030000020004" pitchFamily="50" charset="0"/>
              </a:rPr>
              <a:t>%64,5</a:t>
            </a:r>
          </a:p>
        </p:txBody>
      </p:sp>
      <p:pic>
        <p:nvPicPr>
          <p:cNvPr id="21" name="Resim 20">
            <a:extLst>
              <a:ext uri="{FF2B5EF4-FFF2-40B4-BE49-F238E27FC236}">
                <a16:creationId xmlns:a16="http://schemas.microsoft.com/office/drawing/2014/main" id="{46D78A3F-A007-730C-8BAF-AFD2EEAEC0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677" y="4753922"/>
            <a:ext cx="5789738" cy="1389149"/>
          </a:xfrm>
          <a:prstGeom prst="rect">
            <a:avLst/>
          </a:prstGeom>
        </p:spPr>
      </p:pic>
      <p:sp>
        <p:nvSpPr>
          <p:cNvPr id="22" name="Dikdörtgen 21">
            <a:extLst>
              <a:ext uri="{FF2B5EF4-FFF2-40B4-BE49-F238E27FC236}">
                <a16:creationId xmlns:a16="http://schemas.microsoft.com/office/drawing/2014/main" id="{A2E98F01-5757-3FB7-45FA-AD5B14F26D56}"/>
              </a:ext>
            </a:extLst>
          </p:cNvPr>
          <p:cNvSpPr/>
          <p:nvPr/>
        </p:nvSpPr>
        <p:spPr>
          <a:xfrm>
            <a:off x="609939" y="5108561"/>
            <a:ext cx="3579441" cy="584775"/>
          </a:xfrm>
          <a:prstGeom prst="rect">
            <a:avLst/>
          </a:prstGeom>
        </p:spPr>
        <p:txBody>
          <a:bodyPr wrap="none">
            <a:spAutoFit/>
          </a:bodyPr>
          <a:lstStyle/>
          <a:p>
            <a:r>
              <a:rPr lang="tr-TR" sz="1600" dirty="0" err="1">
                <a:solidFill>
                  <a:schemeClr val="bg1"/>
                </a:solidFill>
                <a:latin typeface="Gotham Medium" panose="02000604030000020004" pitchFamily="50" charset="0"/>
              </a:rPr>
              <a:t>Undergraduate</a:t>
            </a:r>
            <a:r>
              <a:rPr lang="tr-TR" sz="1600" dirty="0">
                <a:solidFill>
                  <a:schemeClr val="bg1"/>
                </a:solidFill>
                <a:latin typeface="Gotham Medium" panose="02000604030000020004" pitchFamily="50" charset="0"/>
              </a:rPr>
              <a:t> Program </a:t>
            </a:r>
            <a:r>
              <a:rPr lang="tr-TR" sz="1600" dirty="0" err="1">
                <a:solidFill>
                  <a:schemeClr val="bg1"/>
                </a:solidFill>
                <a:latin typeface="Gotham Medium" panose="02000604030000020004" pitchFamily="50" charset="0"/>
              </a:rPr>
              <a:t>Occupancy</a:t>
            </a:r>
            <a:r>
              <a:rPr lang="tr-TR" sz="1600" dirty="0">
                <a:solidFill>
                  <a:schemeClr val="bg1"/>
                </a:solidFill>
                <a:latin typeface="Gotham Medium" panose="02000604030000020004" pitchFamily="50" charset="0"/>
              </a:rPr>
              <a:t> Rate</a:t>
            </a:r>
          </a:p>
          <a:p>
            <a:r>
              <a:rPr lang="tr-TR" sz="1600" dirty="0">
                <a:solidFill>
                  <a:srgbClr val="A9936E"/>
                </a:solidFill>
                <a:latin typeface="Gotham Medium" panose="02000604030000020004" pitchFamily="50" charset="0"/>
              </a:rPr>
              <a:t>(YKS-2024)</a:t>
            </a:r>
          </a:p>
        </p:txBody>
      </p:sp>
      <p:sp>
        <p:nvSpPr>
          <p:cNvPr id="23" name="Dikdörtgen 22">
            <a:extLst>
              <a:ext uri="{FF2B5EF4-FFF2-40B4-BE49-F238E27FC236}">
                <a16:creationId xmlns:a16="http://schemas.microsoft.com/office/drawing/2014/main" id="{35CE4640-D4A0-B6E5-EA75-F4F22EAD36E7}"/>
              </a:ext>
            </a:extLst>
          </p:cNvPr>
          <p:cNvSpPr/>
          <p:nvPr/>
        </p:nvSpPr>
        <p:spPr>
          <a:xfrm>
            <a:off x="5159173" y="5248587"/>
            <a:ext cx="822525" cy="369332"/>
          </a:xfrm>
          <a:prstGeom prst="rect">
            <a:avLst/>
          </a:prstGeom>
        </p:spPr>
        <p:txBody>
          <a:bodyPr wrap="square">
            <a:spAutoFit/>
          </a:bodyPr>
          <a:lstStyle/>
          <a:p>
            <a:pPr algn="ctr"/>
            <a:r>
              <a:rPr lang="tr-TR" dirty="0">
                <a:solidFill>
                  <a:schemeClr val="tx1">
                    <a:lumMod val="85000"/>
                    <a:lumOff val="15000"/>
                  </a:schemeClr>
                </a:solidFill>
                <a:latin typeface="Gotham Medium" panose="02000604030000020004" pitchFamily="50" charset="0"/>
              </a:rPr>
              <a:t>%100</a:t>
            </a:r>
          </a:p>
        </p:txBody>
      </p:sp>
      <p:sp>
        <p:nvSpPr>
          <p:cNvPr id="2" name="Google Shape;179;p2">
            <a:extLst>
              <a:ext uri="{FF2B5EF4-FFF2-40B4-BE49-F238E27FC236}">
                <a16:creationId xmlns:a16="http://schemas.microsoft.com/office/drawing/2014/main" id="{CCF397EC-B9E2-83F0-896E-06B5D00DFC80}"/>
              </a:ext>
            </a:extLst>
          </p:cNvPr>
          <p:cNvSpPr/>
          <p:nvPr/>
        </p:nvSpPr>
        <p:spPr>
          <a:xfrm>
            <a:off x="4485647" y="6032086"/>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303587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750"/>
                                        <p:tgtEl>
                                          <p:spTgt spid="51"/>
                                        </p:tgtEl>
                                      </p:cBhvr>
                                    </p:animEffect>
                                  </p:childTnLst>
                                </p:cTn>
                              </p:par>
                              <p:par>
                                <p:cTn id="8" presetID="22" presetClass="entr" presetSubtype="8" fill="hold" nodeType="withEffect">
                                  <p:stCondLst>
                                    <p:cond delay="100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par>
                                <p:cTn id="14" presetID="22" presetClass="entr" presetSubtype="8" fill="hold" grpId="0" nodeType="withEffect">
                                  <p:stCondLst>
                                    <p:cond delay="100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par>
                                <p:cTn id="17" presetID="22" presetClass="entr" presetSubtype="8" fill="hold" grpId="0" nodeType="withEffect">
                                  <p:stCondLst>
                                    <p:cond delay="1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10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nodeType="withEffect">
                                  <p:stCondLst>
                                    <p:cond delay="100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22" presetClass="entr" presetSubtype="8" fill="hold" nodeType="withEffect">
                                  <p:stCondLst>
                                    <p:cond delay="100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par>
                                <p:cTn id="29" presetID="22" presetClass="entr" presetSubtype="8" fill="hold" grpId="0" nodeType="withEffect">
                                  <p:stCondLst>
                                    <p:cond delay="100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par>
                                <p:cTn id="32" presetID="22" presetClass="entr" presetSubtype="8" fill="hold" nodeType="withEffect">
                                  <p:stCondLst>
                                    <p:cond delay="1000"/>
                                  </p:stCondLst>
                                  <p:childTnLst>
                                    <p:set>
                                      <p:cBhvr>
                                        <p:cTn id="33" dur="1" fill="hold">
                                          <p:stCondLst>
                                            <p:cond delay="0"/>
                                          </p:stCondLst>
                                        </p:cTn>
                                        <p:tgtEl>
                                          <p:spTgt spid="21"/>
                                        </p:tgtEl>
                                        <p:attrNameLst>
                                          <p:attrName>style.visibility</p:attrName>
                                        </p:attrNameLst>
                                      </p:cBhvr>
                                      <p:to>
                                        <p:strVal val="visible"/>
                                      </p:to>
                                    </p:set>
                                    <p:animEffect transition="in" filter="wipe(left)">
                                      <p:cBhvr>
                                        <p:cTn id="34" dur="500"/>
                                        <p:tgtEl>
                                          <p:spTgt spid="21"/>
                                        </p:tgtEl>
                                      </p:cBhvr>
                                    </p:animEffect>
                                  </p:childTnLst>
                                </p:cTn>
                              </p:par>
                              <p:par>
                                <p:cTn id="35" presetID="22" presetClass="entr" presetSubtype="8" fill="hold" grpId="0" nodeType="withEffect">
                                  <p:stCondLst>
                                    <p:cond delay="100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par>
                                <p:cTn id="38" presetID="22" presetClass="entr" presetSubtype="8" fill="hold" grpId="0" nodeType="withEffect">
                                  <p:stCondLst>
                                    <p:cond delay="1000"/>
                                  </p:stCondLst>
                                  <p:childTnLst>
                                    <p:set>
                                      <p:cBhvr>
                                        <p:cTn id="39" dur="1" fill="hold">
                                          <p:stCondLst>
                                            <p:cond delay="0"/>
                                          </p:stCondLst>
                                        </p:cTn>
                                        <p:tgtEl>
                                          <p:spTgt spid="23"/>
                                        </p:tgtEl>
                                        <p:attrNameLst>
                                          <p:attrName>style.visibility</p:attrName>
                                        </p:attrNameLst>
                                      </p:cBhvr>
                                      <p:to>
                                        <p:strVal val="visible"/>
                                      </p:to>
                                    </p:set>
                                    <p:animEffect transition="in" filter="wipe(left)">
                                      <p:cBhvr>
                                        <p:cTn id="4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11" grpId="0"/>
      <p:bldP spid="13" grpId="0"/>
      <p:bldP spid="16" grpId="0"/>
      <p:bldP spid="17" grpId="0"/>
      <p:bldP spid="20"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53E6765-F2CE-457F-A5E3-8A3B3BBD7893}"/>
              </a:ext>
            </a:extLst>
          </p:cNvPr>
          <p:cNvSpPr/>
          <p:nvPr/>
        </p:nvSpPr>
        <p:spPr>
          <a:xfrm>
            <a:off x="811863" y="4304869"/>
            <a:ext cx="8161658" cy="1767087"/>
          </a:xfrm>
          <a:prstGeom prst="rect">
            <a:avLst/>
          </a:prstGeom>
        </p:spPr>
        <p:txBody>
          <a:bodyPr wrap="none">
            <a:spAutoFit/>
          </a:bodyPr>
          <a:lstStyle/>
          <a:p>
            <a:pPr marL="285750" indent="-285750">
              <a:lnSpc>
                <a:spcPct val="150000"/>
              </a:lnSpc>
              <a:buSzPct val="150000"/>
              <a:buBlip>
                <a:blip r:embed="rId2"/>
              </a:buBlip>
            </a:pPr>
            <a:r>
              <a:rPr lang="tr-TR" sz="2000" dirty="0" err="1">
                <a:solidFill>
                  <a:schemeClr val="bg2">
                    <a:lumMod val="25000"/>
                  </a:schemeClr>
                </a:solidFill>
                <a:latin typeface="Arial" panose="020B0604020202020204" pitchFamily="34" charset="0"/>
                <a:cs typeface="Arial" panose="020B0604020202020204" pitchFamily="34" charset="0"/>
              </a:rPr>
              <a:t>To</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ensure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the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continuity</a:t>
            </a:r>
            <a:r>
              <a:rPr lang="tr-TR" sz="2000" dirty="0">
                <a:solidFill>
                  <a:schemeClr val="bg2">
                    <a:lumMod val="25000"/>
                  </a:schemeClr>
                </a:solidFill>
                <a:latin typeface="Arial" panose="020B0604020202020204" pitchFamily="34" charset="0"/>
                <a:cs typeface="Arial" panose="020B0604020202020204" pitchFamily="34" charset="0"/>
              </a:rPr>
              <a:t> of </a:t>
            </a:r>
            <a:r>
              <a:rPr lang="tr-TR" sz="2000" dirty="0" err="1">
                <a:solidFill>
                  <a:schemeClr val="bg2">
                    <a:lumMod val="25000"/>
                  </a:schemeClr>
                </a:solidFill>
                <a:latin typeface="Arial" panose="020B0604020202020204" pitchFamily="34" charset="0"/>
                <a:cs typeface="Arial" panose="020B0604020202020204" pitchFamily="34" charset="0"/>
              </a:rPr>
              <a:t>accreditation</a:t>
            </a:r>
            <a:r>
              <a:rPr lang="tr-TR" sz="2000" dirty="0">
                <a:solidFill>
                  <a:schemeClr val="bg2">
                    <a:lumMod val="25000"/>
                  </a:schemeClr>
                </a:solidFill>
                <a:latin typeface="Arial" panose="020B0604020202020204" pitchFamily="34" charset="0"/>
                <a:cs typeface="Arial" panose="020B0604020202020204" pitchFamily="34" charset="0"/>
              </a:rPr>
              <a:t>,</a:t>
            </a:r>
          </a:p>
          <a:p>
            <a:pPr marL="285750" indent="-285750">
              <a:lnSpc>
                <a:spcPct val="150000"/>
              </a:lnSpc>
              <a:buSzPct val="150000"/>
              <a:buBlip>
                <a:blip r:embed="rId2"/>
              </a:buBlip>
            </a:pPr>
            <a:r>
              <a:rPr lang="tr-TR" sz="2000" dirty="0" err="1">
                <a:solidFill>
                  <a:schemeClr val="bg2">
                    <a:lumMod val="25000"/>
                  </a:schemeClr>
                </a:solidFill>
                <a:latin typeface="Arial" panose="020B0604020202020204" pitchFamily="34" charset="0"/>
                <a:cs typeface="Arial" panose="020B0604020202020204" pitchFamily="34" charset="0"/>
              </a:rPr>
              <a:t>To</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enhance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the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success</a:t>
            </a:r>
            <a:r>
              <a:rPr lang="tr-TR" sz="2000" dirty="0">
                <a:solidFill>
                  <a:schemeClr val="bg2">
                    <a:lumMod val="25000"/>
                  </a:schemeClr>
                </a:solidFill>
                <a:latin typeface="Arial" panose="020B0604020202020204" pitchFamily="34" charset="0"/>
                <a:cs typeface="Arial" panose="020B0604020202020204" pitchFamily="34" charset="0"/>
              </a:rPr>
              <a:t> of Erasmus </a:t>
            </a:r>
            <a:r>
              <a:rPr lang="tr-TR" sz="2000" dirty="0" err="1">
                <a:solidFill>
                  <a:schemeClr val="bg2">
                    <a:lumMod val="25000"/>
                  </a:schemeClr>
                </a:solidFill>
                <a:latin typeface="Arial" panose="020B0604020202020204" pitchFamily="34" charset="0"/>
                <a:cs typeface="Arial" panose="020B0604020202020204" pitchFamily="34" charset="0"/>
              </a:rPr>
              <a:t>student</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mobility</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programs</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and</a:t>
            </a:r>
            <a:endParaRPr lang="tr-TR" sz="2000" dirty="0">
              <a:solidFill>
                <a:schemeClr val="bg2">
                  <a:lumMod val="25000"/>
                </a:schemeClr>
              </a:solidFill>
              <a:latin typeface="Arial" panose="020B0604020202020204" pitchFamily="34" charset="0"/>
              <a:cs typeface="Arial" panose="020B0604020202020204" pitchFamily="34" charset="0"/>
            </a:endParaRPr>
          </a:p>
          <a:p>
            <a:pPr marL="285750" indent="-285750">
              <a:lnSpc>
                <a:spcPct val="150000"/>
              </a:lnSpc>
              <a:buSzPct val="150000"/>
              <a:buBlip>
                <a:blip r:embed="rId2"/>
              </a:buBlip>
            </a:pPr>
            <a:r>
              <a:rPr lang="tr-TR" sz="2000" dirty="0" err="1">
                <a:solidFill>
                  <a:schemeClr val="bg2">
                    <a:lumMod val="25000"/>
                  </a:schemeClr>
                </a:solidFill>
                <a:latin typeface="Arial" panose="020B0604020202020204" pitchFamily="34" charset="0"/>
                <a:cs typeface="Arial" panose="020B0604020202020204" pitchFamily="34" charset="0"/>
              </a:rPr>
              <a:t>To</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increase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the</a:t>
            </a:r>
            <a:r>
              <a:rPr lang="tr-TR" sz="2000" dirty="0">
                <a:solidFill>
                  <a:schemeClr val="bg2">
                    <a:lumMod val="25000"/>
                  </a:schemeClr>
                </a:solidFill>
                <a:latin typeface="Arial" panose="020B0604020202020204" pitchFamily="34" charset="0"/>
                <a:cs typeface="Arial" panose="020B0604020202020204" pitchFamily="34" charset="0"/>
              </a:rPr>
              <a:t> rate of </a:t>
            </a:r>
            <a:r>
              <a:rPr lang="tr-TR" sz="2000" dirty="0" err="1">
                <a:solidFill>
                  <a:schemeClr val="bg2">
                    <a:lumMod val="25000"/>
                  </a:schemeClr>
                </a:solidFill>
                <a:latin typeface="Arial" panose="020B0604020202020204" pitchFamily="34" charset="0"/>
                <a:cs typeface="Arial" panose="020B0604020202020204" pitchFamily="34" charset="0"/>
              </a:rPr>
              <a:t>achievement</a:t>
            </a:r>
            <a:r>
              <a:rPr lang="tr-TR" sz="2000" dirty="0">
                <a:solidFill>
                  <a:schemeClr val="bg2">
                    <a:lumMod val="25000"/>
                  </a:schemeClr>
                </a:solidFill>
                <a:latin typeface="Arial" panose="020B0604020202020204" pitchFamily="34" charset="0"/>
                <a:cs typeface="Arial" panose="020B0604020202020204" pitchFamily="34" charset="0"/>
              </a:rPr>
              <a:t> of program </a:t>
            </a:r>
            <a:r>
              <a:rPr lang="tr-TR" sz="2000" dirty="0" err="1">
                <a:solidFill>
                  <a:schemeClr val="bg2">
                    <a:lumMod val="25000"/>
                  </a:schemeClr>
                </a:solidFill>
                <a:latin typeface="Arial" panose="020B0604020202020204" pitchFamily="34" charset="0"/>
                <a:cs typeface="Arial" panose="020B0604020202020204" pitchFamily="34" charset="0"/>
              </a:rPr>
              <a:t>learning</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outcomes</a:t>
            </a:r>
            <a:r>
              <a:rPr lang="tr-TR" sz="2000" dirty="0">
                <a:solidFill>
                  <a:schemeClr val="bg2">
                    <a:lumMod val="25000"/>
                  </a:schemeClr>
                </a:solidFill>
                <a:latin typeface="Arial" panose="020B0604020202020204" pitchFamily="34" charset="0"/>
                <a:cs typeface="Arial" panose="020B0604020202020204" pitchFamily="34" charset="0"/>
              </a:rPr>
              <a:t>.</a:t>
            </a:r>
          </a:p>
          <a:p>
            <a:pPr marL="285750" indent="-285750">
              <a:lnSpc>
                <a:spcPct val="150000"/>
              </a:lnSpc>
              <a:buSzPct val="150000"/>
              <a:buBlip>
                <a:blip r:embed="rId2"/>
              </a:buBlip>
            </a:pPr>
            <a:endParaRPr lang="tr-TR" sz="1400" dirty="0">
              <a:solidFill>
                <a:schemeClr val="bg2">
                  <a:lumMod val="25000"/>
                </a:schemeClr>
              </a:solidFill>
              <a:latin typeface="Gotham Medium" panose="02000604030000020004" pitchFamily="50" charset="0"/>
            </a:endParaRPr>
          </a:p>
        </p:txBody>
      </p:sp>
      <p:cxnSp>
        <p:nvCxnSpPr>
          <p:cNvPr id="45" name="Düz Bağlayıcı 44">
            <a:extLst>
              <a:ext uri="{FF2B5EF4-FFF2-40B4-BE49-F238E27FC236}">
                <a16:creationId xmlns:a16="http://schemas.microsoft.com/office/drawing/2014/main" id="{1F9ABB4C-846C-415A-B554-4A0ADFD143B1}"/>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sp>
        <p:nvSpPr>
          <p:cNvPr id="29" name="Dikdörtgen 28">
            <a:extLst>
              <a:ext uri="{FF2B5EF4-FFF2-40B4-BE49-F238E27FC236}">
                <a16:creationId xmlns:a16="http://schemas.microsoft.com/office/drawing/2014/main" id="{F58E5596-1832-4881-AA1D-FFDA10B7546F}"/>
              </a:ext>
            </a:extLst>
          </p:cNvPr>
          <p:cNvSpPr/>
          <p:nvPr/>
        </p:nvSpPr>
        <p:spPr>
          <a:xfrm>
            <a:off x="1637022" y="318900"/>
            <a:ext cx="4993739" cy="861774"/>
          </a:xfrm>
          <a:prstGeom prst="rect">
            <a:avLst/>
          </a:prstGeom>
        </p:spPr>
        <p:txBody>
          <a:bodyPr wrap="none">
            <a:spAutoFit/>
          </a:bodyPr>
          <a:lstStyle/>
          <a:p>
            <a:pPr>
              <a:lnSpc>
                <a:spcPts val="3000"/>
              </a:lnSpc>
            </a:pPr>
            <a:r>
              <a:rPr lang="tr-TR" sz="2800" b="1" dirty="0">
                <a:solidFill>
                  <a:srgbClr val="00205C"/>
                </a:solidFill>
                <a:latin typeface="Arial"/>
                <a:ea typeface="Arial"/>
                <a:cs typeface="Arial"/>
                <a:sym typeface="Arial"/>
              </a:rPr>
              <a:t>EDUCATION AND TRAINING</a:t>
            </a:r>
            <a:endParaRPr lang="tr-TR" sz="2800" dirty="0"/>
          </a:p>
          <a:p>
            <a:pPr>
              <a:lnSpc>
                <a:spcPts val="3000"/>
              </a:lnSpc>
            </a:pPr>
            <a:endParaRPr lang="tr-TR" sz="2800" b="1" dirty="0">
              <a:solidFill>
                <a:srgbClr val="00205C"/>
              </a:solidFill>
              <a:latin typeface="Arial" panose="020B0604020202020204" pitchFamily="34" charset="0"/>
              <a:cs typeface="Arial" panose="020B0604020202020204" pitchFamily="34" charset="0"/>
            </a:endParaRPr>
          </a:p>
        </p:txBody>
      </p:sp>
      <p:sp>
        <p:nvSpPr>
          <p:cNvPr id="30" name="Dikdörtgen 29">
            <a:extLst>
              <a:ext uri="{FF2B5EF4-FFF2-40B4-BE49-F238E27FC236}">
                <a16:creationId xmlns:a16="http://schemas.microsoft.com/office/drawing/2014/main" id="{D2495ACB-7727-4FA3-BE7F-854B305DF984}"/>
              </a:ext>
            </a:extLst>
          </p:cNvPr>
          <p:cNvSpPr/>
          <p:nvPr/>
        </p:nvSpPr>
        <p:spPr>
          <a:xfrm>
            <a:off x="1637022" y="825914"/>
            <a:ext cx="1954959" cy="477054"/>
          </a:xfrm>
          <a:prstGeom prst="rect">
            <a:avLst/>
          </a:prstGeom>
        </p:spPr>
        <p:txBody>
          <a:bodyPr wrap="none">
            <a:spAutoFit/>
          </a:bodyPr>
          <a:lstStyle/>
          <a:p>
            <a:pPr>
              <a:lnSpc>
                <a:spcPts val="3000"/>
              </a:lnSpc>
            </a:pPr>
            <a:r>
              <a:rPr lang="tr-TR" sz="2800" b="1" dirty="0">
                <a:solidFill>
                  <a:srgbClr val="A9936E"/>
                </a:solidFill>
                <a:latin typeface="Arial" panose="020B0604020202020204" pitchFamily="34" charset="0"/>
                <a:cs typeface="Arial" panose="020B0604020202020204" pitchFamily="34" charset="0"/>
              </a:rPr>
              <a:t>TARGETS</a:t>
            </a:r>
            <a:r>
              <a:rPr lang="tr-TR" sz="2800" dirty="0">
                <a:solidFill>
                  <a:srgbClr val="00205C"/>
                </a:solidFill>
                <a:latin typeface="Gotham Bold" pitchFamily="50" charset="0"/>
              </a:rPr>
              <a:t> </a:t>
            </a:r>
          </a:p>
        </p:txBody>
      </p:sp>
      <p:sp>
        <p:nvSpPr>
          <p:cNvPr id="4" name="Dikdörtgen 3">
            <a:extLst>
              <a:ext uri="{FF2B5EF4-FFF2-40B4-BE49-F238E27FC236}">
                <a16:creationId xmlns:a16="http://schemas.microsoft.com/office/drawing/2014/main" id="{BDBCA553-6F67-41AE-A8D5-66DDDE33985A}"/>
              </a:ext>
            </a:extLst>
          </p:cNvPr>
          <p:cNvSpPr/>
          <p:nvPr/>
        </p:nvSpPr>
        <p:spPr>
          <a:xfrm>
            <a:off x="811864" y="1957720"/>
            <a:ext cx="10774712" cy="2343590"/>
          </a:xfrm>
          <a:prstGeom prst="rect">
            <a:avLst/>
          </a:prstGeom>
        </p:spPr>
        <p:txBody>
          <a:bodyPr wrap="square">
            <a:spAutoFit/>
          </a:bodyPr>
          <a:lstStyle/>
          <a:p>
            <a:pPr marL="285750" indent="-285750">
              <a:lnSpc>
                <a:spcPct val="150000"/>
              </a:lnSpc>
              <a:buSzPct val="150000"/>
              <a:buBlip>
                <a:blip r:embed="rId2"/>
              </a:buBlip>
            </a:pPr>
            <a:r>
              <a:rPr lang="tr-TR" sz="2000" dirty="0" err="1">
                <a:solidFill>
                  <a:schemeClr val="bg2">
                    <a:lumMod val="25000"/>
                  </a:schemeClr>
                </a:solidFill>
                <a:latin typeface="Arial" panose="020B0604020202020204" pitchFamily="34" charset="0"/>
                <a:cs typeface="Arial" panose="020B0604020202020204" pitchFamily="34" charset="0"/>
              </a:rPr>
              <a:t>To</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combine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theoretical</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knowledge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with</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hands</a:t>
            </a:r>
            <a:r>
              <a:rPr lang="tr-TR" sz="2000" dirty="0">
                <a:solidFill>
                  <a:schemeClr val="bg2">
                    <a:lumMod val="25000"/>
                  </a:schemeClr>
                </a:solidFill>
                <a:latin typeface="Arial" panose="020B0604020202020204" pitchFamily="34" charset="0"/>
                <a:cs typeface="Arial" panose="020B0604020202020204" pitchFamily="34" charset="0"/>
              </a:rPr>
              <a:t>-on </a:t>
            </a:r>
            <a:r>
              <a:rPr lang="tr-TR" sz="2000" dirty="0" err="1">
                <a:solidFill>
                  <a:schemeClr val="bg2">
                    <a:lumMod val="25000"/>
                  </a:schemeClr>
                </a:solidFill>
                <a:latin typeface="Arial" panose="020B0604020202020204" pitchFamily="34" charset="0"/>
                <a:cs typeface="Arial" panose="020B0604020202020204" pitchFamily="34" charset="0"/>
              </a:rPr>
              <a:t>laboratory</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practice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through</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our</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distinguished</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academic</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staff</a:t>
            </a:r>
            <a:r>
              <a:rPr lang="tr-TR" sz="2000" dirty="0">
                <a:solidFill>
                  <a:schemeClr val="bg2">
                    <a:lumMod val="25000"/>
                  </a:schemeClr>
                </a:solidFill>
                <a:latin typeface="Arial" panose="020B0604020202020204" pitchFamily="34" charset="0"/>
                <a:cs typeface="Arial" panose="020B0604020202020204" pitchFamily="34" charset="0"/>
              </a:rPr>
              <a:t>,</a:t>
            </a:r>
          </a:p>
          <a:p>
            <a:pPr marL="285750" indent="-285750">
              <a:lnSpc>
                <a:spcPct val="150000"/>
              </a:lnSpc>
              <a:buSzPct val="150000"/>
              <a:buBlip>
                <a:blip r:embed="rId2"/>
              </a:buBlip>
            </a:pPr>
            <a:r>
              <a:rPr lang="tr-TR" sz="2000" dirty="0" err="1">
                <a:solidFill>
                  <a:schemeClr val="bg2">
                    <a:lumMod val="25000"/>
                  </a:schemeClr>
                </a:solidFill>
                <a:latin typeface="Arial" panose="020B0604020202020204" pitchFamily="34" charset="0"/>
                <a:cs typeface="Arial" panose="020B0604020202020204" pitchFamily="34" charset="0"/>
              </a:rPr>
              <a:t>To</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promote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collaboration</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with</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industry</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and</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entrepreneurship</a:t>
            </a:r>
            <a:r>
              <a:rPr lang="tr-TR" sz="2000" dirty="0">
                <a:solidFill>
                  <a:schemeClr val="bg2">
                    <a:lumMod val="25000"/>
                  </a:schemeClr>
                </a:solidFill>
                <a:latin typeface="Arial" panose="020B0604020202020204" pitchFamily="34" charset="0"/>
                <a:cs typeface="Arial" panose="020B0604020202020204" pitchFamily="34" charset="0"/>
              </a:rPr>
              <a:t>,</a:t>
            </a:r>
          </a:p>
          <a:p>
            <a:pPr marL="285750" indent="-285750">
              <a:lnSpc>
                <a:spcPct val="150000"/>
              </a:lnSpc>
              <a:buSzPct val="150000"/>
              <a:buBlip>
                <a:blip r:embed="rId2"/>
              </a:buBlip>
            </a:pPr>
            <a:r>
              <a:rPr lang="tr-TR" sz="2000" dirty="0" err="1">
                <a:solidFill>
                  <a:schemeClr val="bg2">
                    <a:lumMod val="25000"/>
                  </a:schemeClr>
                </a:solidFill>
                <a:latin typeface="Arial" panose="020B0604020202020204" pitchFamily="34" charset="0"/>
                <a:cs typeface="Arial" panose="020B0604020202020204" pitchFamily="34" charset="0"/>
              </a:rPr>
              <a:t>To</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encourage</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students</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participation</a:t>
            </a:r>
            <a:r>
              <a:rPr lang="tr-TR" sz="2000" dirty="0">
                <a:solidFill>
                  <a:schemeClr val="bg2">
                    <a:lumMod val="25000"/>
                  </a:schemeClr>
                </a:solidFill>
                <a:latin typeface="Arial" panose="020B0604020202020204" pitchFamily="34" charset="0"/>
                <a:cs typeface="Arial" panose="020B0604020202020204" pitchFamily="34" charset="0"/>
              </a:rPr>
              <a:t> in </a:t>
            </a:r>
            <a:r>
              <a:rPr lang="tr-TR" sz="2000" dirty="0" err="1">
                <a:solidFill>
                  <a:schemeClr val="bg2">
                    <a:lumMod val="25000"/>
                  </a:schemeClr>
                </a:solidFill>
                <a:latin typeface="Arial" panose="020B0604020202020204" pitchFamily="34" charset="0"/>
                <a:cs typeface="Arial" panose="020B0604020202020204" pitchFamily="34" charset="0"/>
              </a:rPr>
              <a:t>research</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projects</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and</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scientific</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activities</a:t>
            </a:r>
            <a:r>
              <a:rPr lang="tr-TR" sz="2000" dirty="0">
                <a:solidFill>
                  <a:schemeClr val="bg2">
                    <a:lumMod val="25000"/>
                  </a:schemeClr>
                </a:solidFill>
                <a:latin typeface="Arial" panose="020B0604020202020204" pitchFamily="34" charset="0"/>
                <a:cs typeface="Arial" panose="020B0604020202020204" pitchFamily="34" charset="0"/>
              </a:rPr>
              <a:t>,</a:t>
            </a:r>
          </a:p>
          <a:p>
            <a:pPr marL="285750" indent="-285750">
              <a:lnSpc>
                <a:spcPct val="150000"/>
              </a:lnSpc>
              <a:buSzPct val="150000"/>
              <a:buBlip>
                <a:blip r:embed="rId2"/>
              </a:buBlip>
            </a:pPr>
            <a:r>
              <a:rPr lang="tr-TR" sz="2000" dirty="0" err="1">
                <a:solidFill>
                  <a:schemeClr val="bg2">
                    <a:lumMod val="25000"/>
                  </a:schemeClr>
                </a:solidFill>
                <a:latin typeface="Arial" panose="020B0604020202020204" pitchFamily="34" charset="0"/>
                <a:cs typeface="Arial" panose="020B0604020202020204" pitchFamily="34" charset="0"/>
              </a:rPr>
              <a:t>To</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strengthen</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national</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and</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international</a:t>
            </a:r>
            <a:r>
              <a:rPr lang="tr-TR" sz="2000" dirty="0">
                <a:solidFill>
                  <a:schemeClr val="bg2">
                    <a:lumMod val="25000"/>
                  </a:schemeClr>
                </a:solidFill>
                <a:latin typeface="Arial" panose="020B0604020202020204" pitchFamily="34" charset="0"/>
                <a:cs typeface="Arial" panose="020B0604020202020204" pitchFamily="34" charset="0"/>
              </a:rPr>
              <a:t> </a:t>
            </a:r>
            <a:r>
              <a:rPr lang="tr-TR" sz="2000" dirty="0" err="1">
                <a:solidFill>
                  <a:schemeClr val="bg2">
                    <a:lumMod val="25000"/>
                  </a:schemeClr>
                </a:solidFill>
                <a:latin typeface="Arial" panose="020B0604020202020204" pitchFamily="34" charset="0"/>
                <a:cs typeface="Arial" panose="020B0604020202020204" pitchFamily="34" charset="0"/>
              </a:rPr>
              <a:t>collaborations</a:t>
            </a:r>
            <a:r>
              <a:rPr lang="tr-TR" sz="2000" dirty="0">
                <a:solidFill>
                  <a:schemeClr val="bg2">
                    <a:lumMod val="25000"/>
                  </a:schemeClr>
                </a:solidFill>
                <a:latin typeface="Arial" panose="020B0604020202020204" pitchFamily="34" charset="0"/>
                <a:cs typeface="Arial" panose="020B0604020202020204" pitchFamily="34" charset="0"/>
              </a:rPr>
              <a:t>,</a:t>
            </a:r>
          </a:p>
        </p:txBody>
      </p:sp>
      <p:pic>
        <p:nvPicPr>
          <p:cNvPr id="5" name="Resim 4">
            <a:extLst>
              <a:ext uri="{FF2B5EF4-FFF2-40B4-BE49-F238E27FC236}">
                <a16:creationId xmlns:a16="http://schemas.microsoft.com/office/drawing/2014/main" id="{295643BE-1B61-688D-F8A8-21B3761AE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682" y="-103647"/>
            <a:ext cx="4259329" cy="1859121"/>
          </a:xfrm>
          <a:prstGeom prst="rect">
            <a:avLst/>
          </a:prstGeom>
        </p:spPr>
      </p:pic>
      <p:pic>
        <p:nvPicPr>
          <p:cNvPr id="6" name="Resim 5">
            <a:extLst>
              <a:ext uri="{FF2B5EF4-FFF2-40B4-BE49-F238E27FC236}">
                <a16:creationId xmlns:a16="http://schemas.microsoft.com/office/drawing/2014/main" id="{54A8184E-7F59-5827-3005-B89845D9D4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298"/>
            <a:ext cx="1525230" cy="1525230"/>
          </a:xfrm>
          <a:prstGeom prst="rect">
            <a:avLst/>
          </a:prstGeom>
        </p:spPr>
      </p:pic>
      <p:sp>
        <p:nvSpPr>
          <p:cNvPr id="3" name="Google Shape;179;p2">
            <a:extLst>
              <a:ext uri="{FF2B5EF4-FFF2-40B4-BE49-F238E27FC236}">
                <a16:creationId xmlns:a16="http://schemas.microsoft.com/office/drawing/2014/main" id="{A7C23AD8-8122-EAC6-4C02-8DCD6F7F84EF}"/>
              </a:ext>
            </a:extLst>
          </p:cNvPr>
          <p:cNvSpPr/>
          <p:nvPr/>
        </p:nvSpPr>
        <p:spPr>
          <a:xfrm>
            <a:off x="4353862" y="6071956"/>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b="0" i="0" u="none" strike="noStrike" cap="none" dirty="0">
                <a:solidFill>
                  <a:srgbClr val="00205C"/>
                </a:solidFill>
                <a:latin typeface="Arial"/>
                <a:ea typeface="Arial"/>
                <a:cs typeface="Arial"/>
                <a:sym typeface="Arial"/>
              </a:rPr>
              <a:t>DEPARTMENT OF BIOENGINEERING</a:t>
            </a:r>
            <a:endParaRPr dirty="0"/>
          </a:p>
        </p:txBody>
      </p:sp>
    </p:spTree>
    <p:extLst>
      <p:ext uri="{BB962C8B-B14F-4D97-AF65-F5344CB8AC3E}">
        <p14:creationId xmlns:p14="http://schemas.microsoft.com/office/powerpoint/2010/main" val="371198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500"/>
                                        <p:tgtEl>
                                          <p:spTgt spid="2"/>
                                        </p:tgtEl>
                                      </p:cBhvr>
                                    </p:animEffect>
                                  </p:childTnLst>
                                </p:cTn>
                              </p:par>
                              <p:par>
                                <p:cTn id="14" presetID="22" presetClass="entr" presetSubtype="1" fill="hold" grpId="0" nodeType="withEffect">
                                  <p:stCondLst>
                                    <p:cond delay="100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par>
                                <p:cTn id="17" presetID="22" presetClass="entr" presetSubtype="2" fill="hold" nodeType="withEffect">
                                  <p:stCondLst>
                                    <p:cond delay="100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p:bldP spid="30"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8" name="Düz Bağlayıcı 57">
            <a:extLst>
              <a:ext uri="{FF2B5EF4-FFF2-40B4-BE49-F238E27FC236}">
                <a16:creationId xmlns:a16="http://schemas.microsoft.com/office/drawing/2014/main" id="{A3FE7544-C50F-46D1-A48D-BBF125DE2DB8}"/>
              </a:ext>
            </a:extLst>
          </p:cNvPr>
          <p:cNvCxnSpPr/>
          <p:nvPr/>
        </p:nvCxnSpPr>
        <p:spPr>
          <a:xfrm>
            <a:off x="0" y="6610525"/>
            <a:ext cx="12192000" cy="0"/>
          </a:xfrm>
          <a:prstGeom prst="line">
            <a:avLst/>
          </a:prstGeom>
          <a:ln w="28575">
            <a:solidFill>
              <a:srgbClr val="A9936E"/>
            </a:solidFill>
          </a:ln>
        </p:spPr>
        <p:style>
          <a:lnRef idx="1">
            <a:schemeClr val="accent2"/>
          </a:lnRef>
          <a:fillRef idx="0">
            <a:schemeClr val="accent2"/>
          </a:fillRef>
          <a:effectRef idx="0">
            <a:schemeClr val="accent2"/>
          </a:effectRef>
          <a:fontRef idx="minor">
            <a:schemeClr val="tx1"/>
          </a:fontRef>
        </p:style>
      </p:cxnSp>
      <p:grpSp>
        <p:nvGrpSpPr>
          <p:cNvPr id="51" name="Grup 50">
            <a:extLst>
              <a:ext uri="{FF2B5EF4-FFF2-40B4-BE49-F238E27FC236}">
                <a16:creationId xmlns:a16="http://schemas.microsoft.com/office/drawing/2014/main" id="{F16600CE-5B35-4557-8A1C-318FB9E9012E}"/>
              </a:ext>
            </a:extLst>
          </p:cNvPr>
          <p:cNvGrpSpPr/>
          <p:nvPr/>
        </p:nvGrpSpPr>
        <p:grpSpPr>
          <a:xfrm>
            <a:off x="1058569" y="1340590"/>
            <a:ext cx="9954235" cy="5245692"/>
            <a:chOff x="919397" y="1634350"/>
            <a:chExt cx="9954235" cy="5245692"/>
          </a:xfrm>
        </p:grpSpPr>
        <p:grpSp>
          <p:nvGrpSpPr>
            <p:cNvPr id="40" name="Grup 39">
              <a:extLst>
                <a:ext uri="{FF2B5EF4-FFF2-40B4-BE49-F238E27FC236}">
                  <a16:creationId xmlns:a16="http://schemas.microsoft.com/office/drawing/2014/main" id="{AB7532F5-2780-4CFA-A996-5F1AD3127600}"/>
                </a:ext>
              </a:extLst>
            </p:cNvPr>
            <p:cNvGrpSpPr/>
            <p:nvPr/>
          </p:nvGrpSpPr>
          <p:grpSpPr>
            <a:xfrm>
              <a:off x="932440" y="1634350"/>
              <a:ext cx="9941192" cy="5245692"/>
              <a:chOff x="536206" y="1668946"/>
              <a:chExt cx="9941192" cy="5245692"/>
            </a:xfrm>
          </p:grpSpPr>
          <p:pic>
            <p:nvPicPr>
              <p:cNvPr id="4" name="Resim 3">
                <a:extLst>
                  <a:ext uri="{FF2B5EF4-FFF2-40B4-BE49-F238E27FC236}">
                    <a16:creationId xmlns:a16="http://schemas.microsoft.com/office/drawing/2014/main" id="{96711319-BF70-4C59-83B5-EC242EEBE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4770" y="3091883"/>
                <a:ext cx="2957812" cy="2563437"/>
              </a:xfrm>
              <a:prstGeom prst="rect">
                <a:avLst/>
              </a:prstGeom>
            </p:spPr>
          </p:pic>
          <p:pic>
            <p:nvPicPr>
              <p:cNvPr id="15" name="Resim 14">
                <a:extLst>
                  <a:ext uri="{FF2B5EF4-FFF2-40B4-BE49-F238E27FC236}">
                    <a16:creationId xmlns:a16="http://schemas.microsoft.com/office/drawing/2014/main" id="{2814B037-F577-45A3-8A78-FB6ABFF51A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30" y="1696568"/>
                <a:ext cx="4188261" cy="1482850"/>
              </a:xfrm>
              <a:prstGeom prst="rect">
                <a:avLst/>
              </a:prstGeom>
            </p:spPr>
          </p:pic>
          <p:pic>
            <p:nvPicPr>
              <p:cNvPr id="18" name="Resim 17">
                <a:extLst>
                  <a:ext uri="{FF2B5EF4-FFF2-40B4-BE49-F238E27FC236}">
                    <a16:creationId xmlns:a16="http://schemas.microsoft.com/office/drawing/2014/main" id="{DB9C6F74-5D2D-44C3-AE82-DE1AE7FC37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206" y="2695244"/>
                <a:ext cx="3738674" cy="1112137"/>
              </a:xfrm>
              <a:prstGeom prst="rect">
                <a:avLst/>
              </a:prstGeom>
            </p:spPr>
          </p:pic>
          <p:pic>
            <p:nvPicPr>
              <p:cNvPr id="20" name="Resim 19">
                <a:extLst>
                  <a:ext uri="{FF2B5EF4-FFF2-40B4-BE49-F238E27FC236}">
                    <a16:creationId xmlns:a16="http://schemas.microsoft.com/office/drawing/2014/main" id="{2644C6B4-8D49-4419-92CB-DBFF56C384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983" y="3697751"/>
                <a:ext cx="3502049" cy="1104250"/>
              </a:xfrm>
              <a:prstGeom prst="rect">
                <a:avLst/>
              </a:prstGeom>
            </p:spPr>
          </p:pic>
          <p:pic>
            <p:nvPicPr>
              <p:cNvPr id="22" name="Resim 21">
                <a:extLst>
                  <a:ext uri="{FF2B5EF4-FFF2-40B4-BE49-F238E27FC236}">
                    <a16:creationId xmlns:a16="http://schemas.microsoft.com/office/drawing/2014/main" id="{305621AB-6F16-4ED6-BDC2-CBEBE7B5DE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866" y="4752170"/>
                <a:ext cx="3699236" cy="1104250"/>
              </a:xfrm>
              <a:prstGeom prst="rect">
                <a:avLst/>
              </a:prstGeom>
            </p:spPr>
          </p:pic>
          <p:pic>
            <p:nvPicPr>
              <p:cNvPr id="24" name="Resim 23">
                <a:extLst>
                  <a:ext uri="{FF2B5EF4-FFF2-40B4-BE49-F238E27FC236}">
                    <a16:creationId xmlns:a16="http://schemas.microsoft.com/office/drawing/2014/main" id="{71DC27EF-731C-4532-9101-99D4D88F93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0477" y="5550406"/>
                <a:ext cx="4251361" cy="1356650"/>
              </a:xfrm>
              <a:prstGeom prst="rect">
                <a:avLst/>
              </a:prstGeom>
            </p:spPr>
          </p:pic>
          <p:pic>
            <p:nvPicPr>
              <p:cNvPr id="31" name="Resim 30">
                <a:extLst>
                  <a:ext uri="{FF2B5EF4-FFF2-40B4-BE49-F238E27FC236}">
                    <a16:creationId xmlns:a16="http://schemas.microsoft.com/office/drawing/2014/main" id="{46298D3D-50A8-4AC9-B257-29D676C289E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5999" y="1668946"/>
                <a:ext cx="4314461" cy="1538062"/>
              </a:xfrm>
              <a:prstGeom prst="rect">
                <a:avLst/>
              </a:prstGeom>
            </p:spPr>
          </p:pic>
          <p:pic>
            <p:nvPicPr>
              <p:cNvPr id="33" name="Resim 32">
                <a:extLst>
                  <a:ext uri="{FF2B5EF4-FFF2-40B4-BE49-F238E27FC236}">
                    <a16:creationId xmlns:a16="http://schemas.microsoft.com/office/drawing/2014/main" id="{56215DEE-E492-4879-8A35-13C7789DD6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70391" y="2696728"/>
                <a:ext cx="3817550" cy="1112137"/>
              </a:xfrm>
              <a:prstGeom prst="rect">
                <a:avLst/>
              </a:prstGeom>
            </p:spPr>
          </p:pic>
          <p:pic>
            <p:nvPicPr>
              <p:cNvPr id="35" name="Resim 34">
                <a:extLst>
                  <a:ext uri="{FF2B5EF4-FFF2-40B4-BE49-F238E27FC236}">
                    <a16:creationId xmlns:a16="http://schemas.microsoft.com/office/drawing/2014/main" id="{71CEB789-660D-43CB-A226-416C1712751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14904" y="3694086"/>
                <a:ext cx="3573037" cy="1104250"/>
              </a:xfrm>
              <a:prstGeom prst="rect">
                <a:avLst/>
              </a:prstGeom>
            </p:spPr>
          </p:pic>
          <p:pic>
            <p:nvPicPr>
              <p:cNvPr id="37" name="Resim 36">
                <a:extLst>
                  <a:ext uri="{FF2B5EF4-FFF2-40B4-BE49-F238E27FC236}">
                    <a16:creationId xmlns:a16="http://schemas.microsoft.com/office/drawing/2014/main" id="{27854F89-C7C2-418A-9FA4-CFC4016756D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46587" y="4752237"/>
                <a:ext cx="3770224" cy="1104250"/>
              </a:xfrm>
              <a:prstGeom prst="rect">
                <a:avLst/>
              </a:prstGeom>
            </p:spPr>
          </p:pic>
          <p:pic>
            <p:nvPicPr>
              <p:cNvPr id="39" name="Resim 38">
                <a:extLst>
                  <a:ext uri="{FF2B5EF4-FFF2-40B4-BE49-F238E27FC236}">
                    <a16:creationId xmlns:a16="http://schemas.microsoft.com/office/drawing/2014/main" id="{7FC79DE2-810E-43C8-8B39-29F753C0306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96110" y="5557988"/>
                <a:ext cx="4581288" cy="1356650"/>
              </a:xfrm>
              <a:prstGeom prst="rect">
                <a:avLst/>
              </a:prstGeom>
            </p:spPr>
          </p:pic>
        </p:grpSp>
        <p:sp>
          <p:nvSpPr>
            <p:cNvPr id="41" name="Metin kutusu 40">
              <a:extLst>
                <a:ext uri="{FF2B5EF4-FFF2-40B4-BE49-F238E27FC236}">
                  <a16:creationId xmlns:a16="http://schemas.microsoft.com/office/drawing/2014/main" id="{DA94BDAD-0314-47EB-B21C-B521799F529E}"/>
                </a:ext>
              </a:extLst>
            </p:cNvPr>
            <p:cNvSpPr txBox="1"/>
            <p:nvPr/>
          </p:nvSpPr>
          <p:spPr>
            <a:xfrm>
              <a:off x="972972" y="1831763"/>
              <a:ext cx="2236746" cy="523220"/>
            </a:xfrm>
            <a:prstGeom prst="rect">
              <a:avLst/>
            </a:prstGeom>
            <a:noFill/>
          </p:spPr>
          <p:txBody>
            <a:bodyPr wrap="square" rtlCol="0">
              <a:spAutoFit/>
            </a:bodyPr>
            <a:lstStyle/>
            <a:p>
              <a:r>
                <a:rPr lang="tr-TR" sz="1400" dirty="0">
                  <a:solidFill>
                    <a:schemeClr val="lt1"/>
                  </a:solidFill>
                  <a:latin typeface="Montserrat Medium"/>
                </a:rPr>
                <a:t>NANOTECHNOLOGY AND BIOSENSORS</a:t>
              </a:r>
            </a:p>
          </p:txBody>
        </p:sp>
        <p:sp>
          <p:nvSpPr>
            <p:cNvPr id="42" name="Metin kutusu 41">
              <a:extLst>
                <a:ext uri="{FF2B5EF4-FFF2-40B4-BE49-F238E27FC236}">
                  <a16:creationId xmlns:a16="http://schemas.microsoft.com/office/drawing/2014/main" id="{429FC73C-42C1-449E-BA10-F4B5539AEF48}"/>
                </a:ext>
              </a:extLst>
            </p:cNvPr>
            <p:cNvSpPr txBox="1"/>
            <p:nvPr/>
          </p:nvSpPr>
          <p:spPr>
            <a:xfrm>
              <a:off x="1129481" y="2904591"/>
              <a:ext cx="1774807" cy="523220"/>
            </a:xfrm>
            <a:prstGeom prst="rect">
              <a:avLst/>
            </a:prstGeom>
            <a:noFill/>
          </p:spPr>
          <p:txBody>
            <a:bodyPr wrap="square" rtlCol="0">
              <a:spAutoFit/>
            </a:bodyPr>
            <a:lstStyle/>
            <a:p>
              <a:r>
                <a:rPr lang="tr-TR" sz="1400" dirty="0">
                  <a:solidFill>
                    <a:schemeClr val="lt1"/>
                  </a:solidFill>
                  <a:latin typeface="Montserrat Medium"/>
                </a:rPr>
                <a:t>VACCINE AND</a:t>
              </a:r>
            </a:p>
            <a:p>
              <a:r>
                <a:rPr lang="tr-TR" sz="1400" dirty="0">
                  <a:solidFill>
                    <a:schemeClr val="lt1"/>
                  </a:solidFill>
                  <a:latin typeface="Montserrat Medium"/>
                </a:rPr>
                <a:t>BIOPOLYMERS</a:t>
              </a:r>
            </a:p>
          </p:txBody>
        </p:sp>
        <p:sp>
          <p:nvSpPr>
            <p:cNvPr id="43" name="Metin kutusu 42">
              <a:extLst>
                <a:ext uri="{FF2B5EF4-FFF2-40B4-BE49-F238E27FC236}">
                  <a16:creationId xmlns:a16="http://schemas.microsoft.com/office/drawing/2014/main" id="{64626147-D2EF-41D9-BD08-2F7DC8F66B9D}"/>
                </a:ext>
              </a:extLst>
            </p:cNvPr>
            <p:cNvSpPr txBox="1"/>
            <p:nvPr/>
          </p:nvSpPr>
          <p:spPr>
            <a:xfrm>
              <a:off x="1081883" y="3914889"/>
              <a:ext cx="2018924" cy="523220"/>
            </a:xfrm>
            <a:prstGeom prst="rect">
              <a:avLst/>
            </a:prstGeom>
            <a:noFill/>
          </p:spPr>
          <p:txBody>
            <a:bodyPr wrap="square" rtlCol="0">
              <a:spAutoFit/>
            </a:bodyPr>
            <a:lstStyle/>
            <a:p>
              <a:r>
                <a:rPr lang="tr-TR" sz="1400" dirty="0">
                  <a:solidFill>
                    <a:schemeClr val="lt1"/>
                  </a:solidFill>
                  <a:latin typeface="Montserrat Medium"/>
                </a:rPr>
                <a:t>TISSUE ENGINEERING</a:t>
              </a:r>
            </a:p>
          </p:txBody>
        </p:sp>
        <p:sp>
          <p:nvSpPr>
            <p:cNvPr id="44" name="Metin kutusu 43">
              <a:extLst>
                <a:ext uri="{FF2B5EF4-FFF2-40B4-BE49-F238E27FC236}">
                  <a16:creationId xmlns:a16="http://schemas.microsoft.com/office/drawing/2014/main" id="{FF620FDD-39FC-4CA4-AB0B-F24FF21D5636}"/>
                </a:ext>
              </a:extLst>
            </p:cNvPr>
            <p:cNvSpPr txBox="1"/>
            <p:nvPr/>
          </p:nvSpPr>
          <p:spPr>
            <a:xfrm>
              <a:off x="1184710" y="4976601"/>
              <a:ext cx="1784543" cy="738664"/>
            </a:xfrm>
            <a:prstGeom prst="rect">
              <a:avLst/>
            </a:prstGeom>
            <a:noFill/>
          </p:spPr>
          <p:txBody>
            <a:bodyPr wrap="square" rtlCol="0">
              <a:spAutoFit/>
            </a:bodyPr>
            <a:lstStyle/>
            <a:p>
              <a:pPr algn="r"/>
              <a:r>
                <a:rPr lang="tr-TR" sz="1400" dirty="0">
                  <a:solidFill>
                    <a:schemeClr val="lt1"/>
                  </a:solidFill>
                  <a:latin typeface="Montserrat Medium"/>
                  <a:ea typeface="Montserrat Medium"/>
                  <a:cs typeface="Montserrat Medium"/>
                  <a:sym typeface="Montserrat Medium"/>
                </a:rPr>
                <a:t>CELL CULTURE SYSTEMS</a:t>
              </a:r>
              <a:endParaRPr lang="tr-TR" sz="1400" dirty="0"/>
            </a:p>
            <a:p>
              <a:pPr algn="r"/>
              <a:endParaRPr lang="tr-TR" sz="1400" dirty="0">
                <a:solidFill>
                  <a:schemeClr val="bg1"/>
                </a:solidFill>
                <a:latin typeface="Gotham Medium" panose="02000604030000020004" pitchFamily="50" charset="0"/>
              </a:endParaRPr>
            </a:p>
          </p:txBody>
        </p:sp>
        <p:sp>
          <p:nvSpPr>
            <p:cNvPr id="45" name="Metin kutusu 44">
              <a:extLst>
                <a:ext uri="{FF2B5EF4-FFF2-40B4-BE49-F238E27FC236}">
                  <a16:creationId xmlns:a16="http://schemas.microsoft.com/office/drawing/2014/main" id="{777DE57E-EAC2-403E-AE96-A18980D90AA3}"/>
                </a:ext>
              </a:extLst>
            </p:cNvPr>
            <p:cNvSpPr txBox="1"/>
            <p:nvPr/>
          </p:nvSpPr>
          <p:spPr>
            <a:xfrm>
              <a:off x="919397" y="5968686"/>
              <a:ext cx="2127607" cy="738664"/>
            </a:xfrm>
            <a:prstGeom prst="rect">
              <a:avLst/>
            </a:prstGeom>
            <a:noFill/>
          </p:spPr>
          <p:txBody>
            <a:bodyPr wrap="square" rtlCol="0">
              <a:spAutoFit/>
            </a:bodyPr>
            <a:lstStyle/>
            <a:p>
              <a:pPr algn="r"/>
              <a:r>
                <a:rPr lang="tr-TR" sz="1400" dirty="0">
                  <a:solidFill>
                    <a:schemeClr val="lt1"/>
                  </a:solidFill>
                  <a:latin typeface="Montserrat Medium"/>
                  <a:ea typeface="Montserrat Medium"/>
                  <a:cs typeface="Montserrat Medium"/>
                  <a:sym typeface="Montserrat Medium"/>
                </a:rPr>
                <a:t>RECOMBINANT DNA TECHNOLOGIES</a:t>
              </a:r>
              <a:endParaRPr lang="tr-TR" sz="1400" dirty="0"/>
            </a:p>
            <a:p>
              <a:pPr algn="r"/>
              <a:endParaRPr lang="tr-TR" sz="1400" dirty="0">
                <a:solidFill>
                  <a:schemeClr val="bg1"/>
                </a:solidFill>
                <a:latin typeface="Gotham Medium" panose="02000604030000020004" pitchFamily="50" charset="0"/>
              </a:endParaRPr>
            </a:p>
          </p:txBody>
        </p:sp>
        <p:sp>
          <p:nvSpPr>
            <p:cNvPr id="46" name="Metin kutusu 45">
              <a:extLst>
                <a:ext uri="{FF2B5EF4-FFF2-40B4-BE49-F238E27FC236}">
                  <a16:creationId xmlns:a16="http://schemas.microsoft.com/office/drawing/2014/main" id="{B9163F31-7010-4478-BCDF-A964886CC291}"/>
                </a:ext>
              </a:extLst>
            </p:cNvPr>
            <p:cNvSpPr txBox="1"/>
            <p:nvPr/>
          </p:nvSpPr>
          <p:spPr>
            <a:xfrm>
              <a:off x="8662201" y="1894326"/>
              <a:ext cx="2121973" cy="738664"/>
            </a:xfrm>
            <a:prstGeom prst="rect">
              <a:avLst/>
            </a:prstGeom>
            <a:noFill/>
          </p:spPr>
          <p:txBody>
            <a:bodyPr wrap="square" rtlCol="0">
              <a:spAutoFit/>
            </a:bodyPr>
            <a:lstStyle/>
            <a:p>
              <a:r>
                <a:rPr lang="tr-TR" sz="1400" dirty="0">
                  <a:solidFill>
                    <a:schemeClr val="lt1"/>
                  </a:solidFill>
                  <a:latin typeface="Montserrat Medium"/>
                  <a:ea typeface="Montserrat Medium"/>
                  <a:cs typeface="Montserrat Medium"/>
                  <a:sym typeface="Montserrat Medium"/>
                </a:rPr>
                <a:t>LAB-ON-A-CHIP AND DIAGNOSTIC KIT</a:t>
              </a:r>
              <a:endParaRPr lang="tr-TR" sz="1400" dirty="0"/>
            </a:p>
            <a:p>
              <a:endParaRPr lang="tr-TR" sz="1400" dirty="0">
                <a:solidFill>
                  <a:schemeClr val="bg1"/>
                </a:solidFill>
                <a:latin typeface="Gotham Medium" panose="02000604030000020004" pitchFamily="50" charset="0"/>
              </a:endParaRPr>
            </a:p>
          </p:txBody>
        </p:sp>
        <p:sp>
          <p:nvSpPr>
            <p:cNvPr id="47" name="Metin kutusu 46">
              <a:extLst>
                <a:ext uri="{FF2B5EF4-FFF2-40B4-BE49-F238E27FC236}">
                  <a16:creationId xmlns:a16="http://schemas.microsoft.com/office/drawing/2014/main" id="{4C1F909F-7797-41B2-9B46-83F86F6C914A}"/>
                </a:ext>
              </a:extLst>
            </p:cNvPr>
            <p:cNvSpPr txBox="1"/>
            <p:nvPr/>
          </p:nvSpPr>
          <p:spPr>
            <a:xfrm>
              <a:off x="8667924" y="2904591"/>
              <a:ext cx="1875789" cy="523220"/>
            </a:xfrm>
            <a:prstGeom prst="rect">
              <a:avLst/>
            </a:prstGeom>
            <a:noFill/>
          </p:spPr>
          <p:txBody>
            <a:bodyPr wrap="square" rtlCol="0">
              <a:spAutoFit/>
            </a:bodyPr>
            <a:lstStyle/>
            <a:p>
              <a:pPr lvl="0"/>
              <a:r>
                <a:rPr lang="tr-TR" sz="1400" dirty="0">
                  <a:solidFill>
                    <a:schemeClr val="lt1"/>
                  </a:solidFill>
                  <a:latin typeface="Montserrat Medium"/>
                  <a:ea typeface="Montserrat Medium"/>
                  <a:cs typeface="Montserrat Medium"/>
                  <a:sym typeface="Montserrat Medium"/>
                </a:rPr>
                <a:t>BIOMATERIALS AND LIPIDS</a:t>
              </a:r>
              <a:endParaRPr lang="tr-TR" sz="1400" dirty="0"/>
            </a:p>
          </p:txBody>
        </p:sp>
        <p:sp>
          <p:nvSpPr>
            <p:cNvPr id="48" name="Metin kutusu 47">
              <a:extLst>
                <a:ext uri="{FF2B5EF4-FFF2-40B4-BE49-F238E27FC236}">
                  <a16:creationId xmlns:a16="http://schemas.microsoft.com/office/drawing/2014/main" id="{A3AFA9D4-26F2-4C0B-AD08-EDB15F563482}"/>
                </a:ext>
              </a:extLst>
            </p:cNvPr>
            <p:cNvSpPr txBox="1"/>
            <p:nvPr/>
          </p:nvSpPr>
          <p:spPr>
            <a:xfrm>
              <a:off x="8703391" y="3914889"/>
              <a:ext cx="1906979" cy="523220"/>
            </a:xfrm>
            <a:prstGeom prst="rect">
              <a:avLst/>
            </a:prstGeom>
            <a:noFill/>
          </p:spPr>
          <p:txBody>
            <a:bodyPr wrap="square" rtlCol="0">
              <a:spAutoFit/>
            </a:bodyPr>
            <a:lstStyle/>
            <a:p>
              <a:pPr lvl="0"/>
              <a:r>
                <a:rPr lang="tr-TR" sz="1400" dirty="0">
                  <a:solidFill>
                    <a:schemeClr val="lt1"/>
                  </a:solidFill>
                  <a:latin typeface="Montserrat Medium"/>
                  <a:ea typeface="Montserrat Medium"/>
                  <a:cs typeface="Montserrat Medium"/>
                  <a:sym typeface="Montserrat Medium"/>
                </a:rPr>
                <a:t>ALGAL TECHNOLOGIES</a:t>
              </a:r>
              <a:endParaRPr lang="tr-TR" sz="1400" dirty="0"/>
            </a:p>
          </p:txBody>
        </p:sp>
        <p:sp>
          <p:nvSpPr>
            <p:cNvPr id="49" name="Metin kutusu 48">
              <a:extLst>
                <a:ext uri="{FF2B5EF4-FFF2-40B4-BE49-F238E27FC236}">
                  <a16:creationId xmlns:a16="http://schemas.microsoft.com/office/drawing/2014/main" id="{8A51756B-B052-4447-BB74-75B3C13082B2}"/>
                </a:ext>
              </a:extLst>
            </p:cNvPr>
            <p:cNvSpPr txBox="1"/>
            <p:nvPr/>
          </p:nvSpPr>
          <p:spPr>
            <a:xfrm>
              <a:off x="8703391" y="4938247"/>
              <a:ext cx="1877372" cy="523220"/>
            </a:xfrm>
            <a:prstGeom prst="rect">
              <a:avLst/>
            </a:prstGeom>
            <a:noFill/>
          </p:spPr>
          <p:txBody>
            <a:bodyPr wrap="square" rtlCol="0">
              <a:spAutoFit/>
            </a:bodyPr>
            <a:lstStyle/>
            <a:p>
              <a:r>
                <a:rPr lang="tr-TR" sz="1400" dirty="0">
                  <a:solidFill>
                    <a:schemeClr val="lt1"/>
                  </a:solidFill>
                  <a:latin typeface="Montserrat Medium"/>
                </a:rPr>
                <a:t>ENVIRONMENT AND ENERGY</a:t>
              </a:r>
            </a:p>
          </p:txBody>
        </p:sp>
        <p:sp>
          <p:nvSpPr>
            <p:cNvPr id="50" name="Metin kutusu 49">
              <a:extLst>
                <a:ext uri="{FF2B5EF4-FFF2-40B4-BE49-F238E27FC236}">
                  <a16:creationId xmlns:a16="http://schemas.microsoft.com/office/drawing/2014/main" id="{D2E3D832-4DB4-48F1-9460-FCB37A8E4CF7}"/>
                </a:ext>
              </a:extLst>
            </p:cNvPr>
            <p:cNvSpPr txBox="1"/>
            <p:nvPr/>
          </p:nvSpPr>
          <p:spPr>
            <a:xfrm>
              <a:off x="8551676" y="6066240"/>
              <a:ext cx="2016263" cy="523220"/>
            </a:xfrm>
            <a:prstGeom prst="rect">
              <a:avLst/>
            </a:prstGeom>
            <a:noFill/>
          </p:spPr>
          <p:txBody>
            <a:bodyPr wrap="square" rtlCol="0">
              <a:spAutoFit/>
            </a:bodyPr>
            <a:lstStyle/>
            <a:p>
              <a:r>
                <a:rPr lang="tr-TR" sz="1400" dirty="0">
                  <a:solidFill>
                    <a:schemeClr val="lt1"/>
                  </a:solidFill>
                  <a:latin typeface="Montserrat Medium"/>
                  <a:sym typeface="Montserrat Medium"/>
                </a:rPr>
                <a:t>PLANT BIOTECHNOLOGY</a:t>
              </a:r>
              <a:endParaRPr lang="tr-TR" sz="1400" dirty="0">
                <a:solidFill>
                  <a:schemeClr val="lt1"/>
                </a:solidFill>
                <a:latin typeface="Montserrat Medium"/>
              </a:endParaRPr>
            </a:p>
          </p:txBody>
        </p:sp>
      </p:grpSp>
      <p:sp>
        <p:nvSpPr>
          <p:cNvPr id="38" name="Dikdörtgen 37">
            <a:extLst>
              <a:ext uri="{FF2B5EF4-FFF2-40B4-BE49-F238E27FC236}">
                <a16:creationId xmlns:a16="http://schemas.microsoft.com/office/drawing/2014/main" id="{94863A79-4C8E-4FA0-8EF0-DF66DF2DD31B}"/>
              </a:ext>
            </a:extLst>
          </p:cNvPr>
          <p:cNvSpPr/>
          <p:nvPr/>
        </p:nvSpPr>
        <p:spPr>
          <a:xfrm>
            <a:off x="1656399" y="705824"/>
            <a:ext cx="5471434" cy="861774"/>
          </a:xfrm>
          <a:prstGeom prst="rect">
            <a:avLst/>
          </a:prstGeom>
        </p:spPr>
        <p:txBody>
          <a:bodyPr wrap="none">
            <a:spAutoFit/>
          </a:bodyPr>
          <a:lstStyle/>
          <a:p>
            <a:pPr>
              <a:lnSpc>
                <a:spcPts val="3000"/>
              </a:lnSpc>
            </a:pPr>
            <a:r>
              <a:rPr lang="tr-TR" sz="2800" b="1" dirty="0">
                <a:solidFill>
                  <a:srgbClr val="A9936E"/>
                </a:solidFill>
                <a:latin typeface="Arial"/>
                <a:ea typeface="Arial"/>
                <a:cs typeface="Arial"/>
                <a:sym typeface="Arial"/>
              </a:rPr>
              <a:t>THEMATIC RESEARCH AREAS</a:t>
            </a:r>
            <a:endParaRPr lang="tr-TR" sz="2800" dirty="0"/>
          </a:p>
          <a:p>
            <a:pPr>
              <a:lnSpc>
                <a:spcPts val="3000"/>
              </a:lnSpc>
            </a:pPr>
            <a:endParaRPr lang="tr-TR" sz="2800" b="1" dirty="0">
              <a:solidFill>
                <a:srgbClr val="A9936E"/>
              </a:solidFill>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8BD1DC64-D0B6-441C-B3D6-4E11AFA79CB9}"/>
              </a:ext>
            </a:extLst>
          </p:cNvPr>
          <p:cNvSpPr txBox="1"/>
          <p:nvPr/>
        </p:nvSpPr>
        <p:spPr>
          <a:xfrm>
            <a:off x="5003311" y="3687187"/>
            <a:ext cx="1988317" cy="923330"/>
          </a:xfrm>
          <a:prstGeom prst="rect">
            <a:avLst/>
          </a:prstGeom>
          <a:noFill/>
        </p:spPr>
        <p:txBody>
          <a:bodyPr wrap="square" rtlCol="0">
            <a:spAutoFit/>
          </a:bodyPr>
          <a:lstStyle/>
          <a:p>
            <a:pPr lvl="0" algn="ctr"/>
            <a:r>
              <a:rPr lang="tr-TR" b="1" dirty="0">
                <a:solidFill>
                  <a:schemeClr val="dk1"/>
                </a:solidFill>
                <a:ea typeface="Calibri"/>
                <a:cs typeface="Calibri"/>
                <a:sym typeface="Calibri"/>
              </a:rPr>
              <a:t>BIOENGINEERING</a:t>
            </a:r>
            <a:endParaRPr lang="tr-TR" dirty="0"/>
          </a:p>
          <a:p>
            <a:pPr lvl="0" algn="ctr"/>
            <a:r>
              <a:rPr lang="tr-TR" b="1" dirty="0">
                <a:solidFill>
                  <a:schemeClr val="dk1"/>
                </a:solidFill>
                <a:ea typeface="Calibri"/>
                <a:cs typeface="Calibri"/>
                <a:sym typeface="Calibri"/>
              </a:rPr>
              <a:t>DEPARTMENT</a:t>
            </a:r>
            <a:endParaRPr lang="tr-TR" dirty="0"/>
          </a:p>
          <a:p>
            <a:pPr algn="ctr"/>
            <a:endParaRPr lang="tr-TR" b="1" dirty="0"/>
          </a:p>
        </p:txBody>
      </p:sp>
      <p:pic>
        <p:nvPicPr>
          <p:cNvPr id="3" name="Resim 2">
            <a:extLst>
              <a:ext uri="{FF2B5EF4-FFF2-40B4-BE49-F238E27FC236}">
                <a16:creationId xmlns:a16="http://schemas.microsoft.com/office/drawing/2014/main" id="{D073268F-C2D3-4E82-0430-DB6E66139AA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931" y="-25101"/>
            <a:ext cx="1525230" cy="1525230"/>
          </a:xfrm>
          <a:prstGeom prst="rect">
            <a:avLst/>
          </a:prstGeom>
        </p:spPr>
      </p:pic>
      <p:sp>
        <p:nvSpPr>
          <p:cNvPr id="32" name="Dikdörtgen 31">
            <a:extLst>
              <a:ext uri="{FF2B5EF4-FFF2-40B4-BE49-F238E27FC236}">
                <a16:creationId xmlns:a16="http://schemas.microsoft.com/office/drawing/2014/main" id="{D90F82E9-CA0A-4161-8FAA-702CDEC29B83}"/>
              </a:ext>
            </a:extLst>
          </p:cNvPr>
          <p:cNvSpPr/>
          <p:nvPr/>
        </p:nvSpPr>
        <p:spPr>
          <a:xfrm>
            <a:off x="4254817" y="6164884"/>
            <a:ext cx="3629135" cy="830997"/>
          </a:xfrm>
          <a:prstGeom prst="rect">
            <a:avLst/>
          </a:prstGeom>
          <a:solidFill>
            <a:srgbClr val="FFFFFF"/>
          </a:solidFill>
        </p:spPr>
        <p:txBody>
          <a:bodyPr wrap="none">
            <a:spAutoFit/>
          </a:bodyPr>
          <a:lstStyle/>
          <a:p>
            <a:pPr lvl="0" algn="ctr"/>
            <a:r>
              <a:rPr lang="tr-TR" sz="1200" dirty="0">
                <a:solidFill>
                  <a:srgbClr val="00205C"/>
                </a:solidFill>
                <a:latin typeface="Arial"/>
                <a:ea typeface="Arial"/>
                <a:cs typeface="Arial"/>
                <a:sym typeface="Arial"/>
              </a:rPr>
              <a:t>YTU FACULTY OF CHEMICAL-METALLURGICAL</a:t>
            </a:r>
            <a:endParaRPr lang="tr-TR" sz="1200" dirty="0"/>
          </a:p>
          <a:p>
            <a:pPr lvl="0" algn="ctr"/>
            <a:r>
              <a:rPr lang="tr-TR" sz="1200" dirty="0">
                <a:solidFill>
                  <a:srgbClr val="00205C"/>
                </a:solidFill>
                <a:latin typeface="Arial"/>
                <a:ea typeface="Arial"/>
                <a:cs typeface="Arial"/>
                <a:sym typeface="Arial"/>
              </a:rPr>
              <a:t>ENGINEERING</a:t>
            </a:r>
            <a:endParaRPr lang="tr-TR" sz="1200" dirty="0"/>
          </a:p>
          <a:p>
            <a:pPr lvl="0" algn="ctr"/>
            <a:r>
              <a:rPr lang="tr-TR" sz="1200" dirty="0">
                <a:solidFill>
                  <a:srgbClr val="00205C"/>
                </a:solidFill>
                <a:latin typeface="Arial"/>
                <a:ea typeface="Arial"/>
                <a:cs typeface="Arial"/>
                <a:sym typeface="Arial"/>
              </a:rPr>
              <a:t>DEPARTMENT OF BIOENGINEERING</a:t>
            </a:r>
            <a:endParaRPr lang="tr-TR" sz="1200" dirty="0"/>
          </a:p>
          <a:p>
            <a:pPr algn="ctr"/>
            <a:endParaRPr lang="tr-TR" sz="1200" dirty="0">
              <a:solidFill>
                <a:srgbClr val="00205C"/>
              </a:solidFill>
              <a:latin typeface="Lucida Fax" panose="02060602050505020204" pitchFamily="18" charset="0"/>
            </a:endParaRPr>
          </a:p>
        </p:txBody>
      </p:sp>
      <p:sp>
        <p:nvSpPr>
          <p:cNvPr id="6" name="Google Shape;459;p19">
            <a:extLst>
              <a:ext uri="{FF2B5EF4-FFF2-40B4-BE49-F238E27FC236}">
                <a16:creationId xmlns:a16="http://schemas.microsoft.com/office/drawing/2014/main" id="{2F3A0498-ABBF-4040-25C4-5DADDF02CD4F}"/>
              </a:ext>
            </a:extLst>
          </p:cNvPr>
          <p:cNvSpPr/>
          <p:nvPr/>
        </p:nvSpPr>
        <p:spPr>
          <a:xfrm>
            <a:off x="1620386" y="230551"/>
            <a:ext cx="8136202" cy="477054"/>
          </a:xfrm>
          <a:prstGeom prst="rect">
            <a:avLst/>
          </a:prstGeom>
          <a:noFill/>
          <a:ln>
            <a:noFill/>
          </a:ln>
        </p:spPr>
        <p:txBody>
          <a:bodyPr spcFirstLastPara="1" wrap="square" lIns="91425" tIns="45700" rIns="91425" bIns="45700" anchor="t" anchorCtr="0">
            <a:spAutoFit/>
          </a:bodyPr>
          <a:lstStyle/>
          <a:p>
            <a:pPr marL="0" marR="0" lvl="0" indent="0" algn="l" rtl="0">
              <a:lnSpc>
                <a:spcPct val="107142"/>
              </a:lnSpc>
              <a:spcBef>
                <a:spcPts val="0"/>
              </a:spcBef>
              <a:spcAft>
                <a:spcPts val="0"/>
              </a:spcAft>
              <a:buNone/>
            </a:pPr>
            <a:r>
              <a:rPr lang="tr-TR" sz="2800" b="1" dirty="0">
                <a:solidFill>
                  <a:srgbClr val="00205C"/>
                </a:solidFill>
                <a:latin typeface="Arial"/>
                <a:ea typeface="Arial"/>
                <a:cs typeface="Arial"/>
                <a:sym typeface="Arial"/>
              </a:rPr>
              <a:t>R&amp;D, INNOVATION AND ENTREPRENEURSHIP</a:t>
            </a:r>
            <a:endParaRPr dirty="0"/>
          </a:p>
        </p:txBody>
      </p:sp>
    </p:spTree>
    <p:extLst>
      <p:ext uri="{BB962C8B-B14F-4D97-AF65-F5344CB8AC3E}">
        <p14:creationId xmlns:p14="http://schemas.microsoft.com/office/powerpoint/2010/main" val="302701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1000"/>
                                  </p:stCondLst>
                                  <p:childTnLst>
                                    <p:set>
                                      <p:cBhvr>
                                        <p:cTn id="6" dur="1" fill="hold">
                                          <p:stCondLst>
                                            <p:cond delay="0"/>
                                          </p:stCondLst>
                                        </p:cTn>
                                        <p:tgtEl>
                                          <p:spTgt spid="51"/>
                                        </p:tgtEl>
                                        <p:attrNameLst>
                                          <p:attrName>style.visibility</p:attrName>
                                        </p:attrNameLst>
                                      </p:cBhvr>
                                      <p:to>
                                        <p:strVal val="visible"/>
                                      </p:to>
                                    </p:set>
                                    <p:animEffect transition="in" filter="circle(out)">
                                      <p:cBhvr>
                                        <p:cTn id="7" dur="1000"/>
                                        <p:tgtEl>
                                          <p:spTgt spid="51"/>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38"/>
                                        </p:tgtEl>
                                        <p:attrNameLst>
                                          <p:attrName>style.visibility</p:attrName>
                                        </p:attrNameLst>
                                      </p:cBhvr>
                                      <p:to>
                                        <p:strVal val="visible"/>
                                      </p:to>
                                    </p:set>
                                    <p:animEffect transition="in" filter="wipe(left)">
                                      <p:cBhvr>
                                        <p:cTn id="10" dur="7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cxnSp>
        <p:nvCxnSpPr>
          <p:cNvPr id="469" name="Google Shape;469;p20"/>
          <p:cNvCxnSpPr/>
          <p:nvPr/>
        </p:nvCxnSpPr>
        <p:spPr>
          <a:xfrm>
            <a:off x="0" y="6610525"/>
            <a:ext cx="12192000" cy="0"/>
          </a:xfrm>
          <a:prstGeom prst="straightConnector1">
            <a:avLst/>
          </a:prstGeom>
          <a:noFill/>
          <a:ln w="28575" cap="flat" cmpd="sng">
            <a:solidFill>
              <a:srgbClr val="A9936E"/>
            </a:solidFill>
            <a:prstDash val="solid"/>
            <a:miter lim="8000"/>
            <a:headEnd type="none" w="sm" len="sm"/>
            <a:tailEnd type="none" w="sm" len="sm"/>
          </a:ln>
        </p:spPr>
      </p:cxnSp>
      <p:sp>
        <p:nvSpPr>
          <p:cNvPr id="470" name="Google Shape;470;p20"/>
          <p:cNvSpPr/>
          <p:nvPr/>
        </p:nvSpPr>
        <p:spPr>
          <a:xfrm>
            <a:off x="1537931" y="512067"/>
            <a:ext cx="4542908" cy="450893"/>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None/>
            </a:pPr>
            <a:r>
              <a:rPr lang="tr-TR" sz="2400" b="1">
                <a:solidFill>
                  <a:srgbClr val="A9936E"/>
                </a:solidFill>
                <a:latin typeface="Arial"/>
                <a:ea typeface="Arial"/>
                <a:cs typeface="Arial"/>
                <a:sym typeface="Arial"/>
              </a:rPr>
              <a:t>OUR LABORATORIES</a:t>
            </a:r>
            <a:endParaRPr/>
          </a:p>
        </p:txBody>
      </p:sp>
      <p:pic>
        <p:nvPicPr>
          <p:cNvPr id="471" name="Google Shape;471;p20"/>
          <p:cNvPicPr preferRelativeResize="0"/>
          <p:nvPr/>
        </p:nvPicPr>
        <p:blipFill rotWithShape="1">
          <a:blip r:embed="rId3">
            <a:alphaModFix/>
          </a:blip>
          <a:srcRect/>
          <a:stretch/>
        </p:blipFill>
        <p:spPr>
          <a:xfrm>
            <a:off x="13931" y="-25101"/>
            <a:ext cx="1525230" cy="1525230"/>
          </a:xfrm>
          <a:prstGeom prst="rect">
            <a:avLst/>
          </a:prstGeom>
          <a:noFill/>
          <a:ln>
            <a:noFill/>
          </a:ln>
        </p:spPr>
      </p:pic>
      <p:sp>
        <p:nvSpPr>
          <p:cNvPr id="472" name="Google Shape;472;p20"/>
          <p:cNvSpPr txBox="1"/>
          <p:nvPr/>
        </p:nvSpPr>
        <p:spPr>
          <a:xfrm>
            <a:off x="5118406" y="247474"/>
            <a:ext cx="8514051" cy="632326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Engineering &amp; Bioengineering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Cell Biology and Genetic Engineering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Recombinant DNA Technologies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Polymeric Biomaterials and Macromolecular Synthesis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Lipid and Biocomposite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Applied Nanotechnology and Antibody Production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Energy and Materials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Algal Biotechnology and Bioprocess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Cell Culture and Vaccine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Plant Tissue Culture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Biomaterials and Tissue Engineering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Biopolymer and Vaccines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Bionanotechnology and Biosensors Laboratory</a:t>
            </a:r>
            <a:endParaRPr sz="1800">
              <a:solidFill>
                <a:srgbClr val="00205C"/>
              </a:solidFill>
              <a:latin typeface="Arial"/>
              <a:ea typeface="Arial"/>
              <a:cs typeface="Arial"/>
              <a:sym typeface="Arial"/>
            </a:endParaRPr>
          </a:p>
          <a:p>
            <a:pPr marL="342900" marR="0" lvl="0" indent="-342900" algn="l" rtl="0">
              <a:lnSpc>
                <a:spcPct val="150000"/>
              </a:lnSpc>
              <a:spcBef>
                <a:spcPts val="0"/>
              </a:spcBef>
              <a:spcAft>
                <a:spcPts val="0"/>
              </a:spcAft>
              <a:buClr>
                <a:srgbClr val="A9936E"/>
              </a:buClr>
              <a:buSzPts val="1800"/>
              <a:buFont typeface="Arial"/>
              <a:buChar char="•"/>
            </a:pPr>
            <a:r>
              <a:rPr lang="tr-TR" sz="1800">
                <a:solidFill>
                  <a:srgbClr val="00205C"/>
                </a:solidFill>
                <a:latin typeface="Arial"/>
                <a:ea typeface="Arial"/>
                <a:cs typeface="Arial"/>
                <a:sym typeface="Arial"/>
              </a:rPr>
              <a:t>Cell Culture and Tissue Engineering Laboratory</a:t>
            </a:r>
            <a:endParaRPr sz="1800">
              <a:solidFill>
                <a:srgbClr val="00205C"/>
              </a:solidFill>
              <a:latin typeface="Calibri"/>
              <a:ea typeface="Calibri"/>
              <a:cs typeface="Calibri"/>
              <a:sym typeface="Calibri"/>
            </a:endParaRPr>
          </a:p>
          <a:p>
            <a:pPr marL="285750" marR="0" lvl="0" indent="-158750" algn="l" rtl="0">
              <a:lnSpc>
                <a:spcPct val="150000"/>
              </a:lnSpc>
              <a:spcBef>
                <a:spcPts val="0"/>
              </a:spcBef>
              <a:spcAft>
                <a:spcPts val="0"/>
              </a:spcAft>
              <a:buClr>
                <a:srgbClr val="A9936E"/>
              </a:buClr>
              <a:buSzPts val="2000"/>
              <a:buFont typeface="Arial"/>
              <a:buNone/>
            </a:pPr>
            <a:endParaRPr sz="2000">
              <a:solidFill>
                <a:srgbClr val="00205C"/>
              </a:solidFill>
              <a:latin typeface="Calibri"/>
              <a:ea typeface="Calibri"/>
              <a:cs typeface="Calibri"/>
              <a:sym typeface="Calibri"/>
            </a:endParaRPr>
          </a:p>
        </p:txBody>
      </p:sp>
      <p:pic>
        <p:nvPicPr>
          <p:cNvPr id="473" name="Google Shape;473;p20"/>
          <p:cNvPicPr preferRelativeResize="0"/>
          <p:nvPr/>
        </p:nvPicPr>
        <p:blipFill rotWithShape="1">
          <a:blip r:embed="rId4">
            <a:alphaModFix/>
          </a:blip>
          <a:srcRect l="35666"/>
          <a:stretch/>
        </p:blipFill>
        <p:spPr>
          <a:xfrm>
            <a:off x="13931" y="1983523"/>
            <a:ext cx="5104475" cy="3008278"/>
          </a:xfrm>
          <a:prstGeom prst="rect">
            <a:avLst/>
          </a:prstGeom>
          <a:noFill/>
          <a:ln>
            <a:noFill/>
          </a:ln>
        </p:spPr>
      </p:pic>
      <p:sp>
        <p:nvSpPr>
          <p:cNvPr id="475" name="Google Shape;475;p20"/>
          <p:cNvSpPr/>
          <p:nvPr/>
        </p:nvSpPr>
        <p:spPr>
          <a:xfrm>
            <a:off x="4411691" y="6022767"/>
            <a:ext cx="2992101"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200" dirty="0">
                <a:solidFill>
                  <a:srgbClr val="00205C"/>
                </a:solidFill>
                <a:latin typeface="Arial"/>
                <a:ea typeface="Arial"/>
                <a:cs typeface="Arial"/>
                <a:sym typeface="Arial"/>
              </a:rPr>
              <a:t>YTU FACULTY OF CHEMICAL-METALLURGICAL</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ENGINEERING</a:t>
            </a:r>
            <a:endParaRPr dirty="0"/>
          </a:p>
          <a:p>
            <a:pPr marL="0" marR="0" lvl="0" indent="0" algn="ctr" rtl="0">
              <a:spcBef>
                <a:spcPts val="0"/>
              </a:spcBef>
              <a:spcAft>
                <a:spcPts val="0"/>
              </a:spcAft>
              <a:buNone/>
            </a:pPr>
            <a:r>
              <a:rPr lang="tr-TR" sz="1200" dirty="0">
                <a:solidFill>
                  <a:srgbClr val="00205C"/>
                </a:solidFill>
                <a:latin typeface="Arial"/>
                <a:ea typeface="Arial"/>
                <a:cs typeface="Arial"/>
                <a:sym typeface="Arial"/>
              </a:rPr>
              <a:t>DEPARTMENT OF BIOENGINEERING</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70"/>
                                        </p:tgtEl>
                                        <p:attrNameLst>
                                          <p:attrName>style.visibility</p:attrName>
                                        </p:attrNameLst>
                                      </p:cBhvr>
                                      <p:to>
                                        <p:strVal val="visible"/>
                                      </p:to>
                                    </p:set>
                                    <p:animEffect transition="in" filter="fade">
                                      <p:cBhvr>
                                        <p:cTn id="7" dur="750"/>
                                        <p:tgtEl>
                                          <p:spTgt spid="470"/>
                                        </p:tgtEl>
                                      </p:cBhvr>
                                    </p:animEffect>
                                  </p:childTnLst>
                                </p:cTn>
                              </p:par>
                              <p:par>
                                <p:cTn id="8" presetID="10" presetClass="entr" presetSubtype="0" fill="hold" nodeType="withEffect">
                                  <p:stCondLst>
                                    <p:cond delay="1000"/>
                                  </p:stCondLst>
                                  <p:childTnLst>
                                    <p:set>
                                      <p:cBhvr>
                                        <p:cTn id="9" dur="1" fill="hold">
                                          <p:stCondLst>
                                            <p:cond delay="0"/>
                                          </p:stCondLst>
                                        </p:cTn>
                                        <p:tgtEl>
                                          <p:spTgt spid="472"/>
                                        </p:tgtEl>
                                        <p:attrNameLst>
                                          <p:attrName>style.visibility</p:attrName>
                                        </p:attrNameLst>
                                      </p:cBhvr>
                                      <p:to>
                                        <p:strVal val="visible"/>
                                      </p:to>
                                    </p:set>
                                    <p:animEffect transition="in" filter="fade">
                                      <p:cBhvr>
                                        <p:cTn id="10" dur="500"/>
                                        <p:tgtEl>
                                          <p:spTgt spid="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581996B-A3B1-B3C8-925A-B711403B6A0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04271" y="1548634"/>
            <a:ext cx="1553386" cy="188036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E92BB497-9BC6-65E3-0C4B-D86C593635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772"/>
            <a:ext cx="1242035" cy="1242035"/>
          </a:xfrm>
          <a:prstGeom prst="rect">
            <a:avLst/>
          </a:prstGeom>
        </p:spPr>
      </p:pic>
      <p:sp>
        <p:nvSpPr>
          <p:cNvPr id="6" name="Dikdörtgen 5">
            <a:extLst>
              <a:ext uri="{FF2B5EF4-FFF2-40B4-BE49-F238E27FC236}">
                <a16:creationId xmlns:a16="http://schemas.microsoft.com/office/drawing/2014/main" id="{D61D62CD-3A1F-0B53-9755-FE68FFBF9A45}"/>
              </a:ext>
            </a:extLst>
          </p:cNvPr>
          <p:cNvSpPr/>
          <p:nvPr/>
        </p:nvSpPr>
        <p:spPr>
          <a:xfrm>
            <a:off x="1242035" y="439262"/>
            <a:ext cx="3351174" cy="861774"/>
          </a:xfrm>
          <a:prstGeom prst="rect">
            <a:avLst/>
          </a:prstGeom>
        </p:spPr>
        <p:txBody>
          <a:bodyPr wrap="none">
            <a:spAutoFit/>
          </a:bodyPr>
          <a:lstStyle/>
          <a:p>
            <a:pPr>
              <a:lnSpc>
                <a:spcPts val="3000"/>
              </a:lnSpc>
            </a:pPr>
            <a:r>
              <a:rPr lang="tr-TR" sz="2800" b="1" dirty="0">
                <a:solidFill>
                  <a:srgbClr val="00205C"/>
                </a:solidFill>
                <a:latin typeface="Arial"/>
                <a:ea typeface="Arial"/>
                <a:cs typeface="Arial"/>
                <a:sym typeface="Arial"/>
              </a:rPr>
              <a:t>ACADEMIC STAFF</a:t>
            </a:r>
            <a:endParaRPr lang="tr-TR" sz="2800" dirty="0"/>
          </a:p>
          <a:p>
            <a:pPr>
              <a:lnSpc>
                <a:spcPts val="3000"/>
              </a:lnSpc>
            </a:pPr>
            <a:endParaRPr lang="tr-TR" sz="2800" b="1" dirty="0">
              <a:solidFill>
                <a:srgbClr val="00205C"/>
              </a:solidFill>
              <a:latin typeface="Arial" panose="020B0604020202020204" pitchFamily="34" charset="0"/>
              <a:cs typeface="Arial" panose="020B0604020202020204" pitchFamily="34" charset="0"/>
            </a:endParaRPr>
          </a:p>
        </p:txBody>
      </p:sp>
      <p:pic>
        <p:nvPicPr>
          <p:cNvPr id="2052" name="Picture 4">
            <a:extLst>
              <a:ext uri="{FF2B5EF4-FFF2-40B4-BE49-F238E27FC236}">
                <a16:creationId xmlns:a16="http://schemas.microsoft.com/office/drawing/2014/main" id="{99D085EA-5562-F54F-B9F3-A9FF814729E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699104" y="4221557"/>
            <a:ext cx="1553386" cy="18803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0E02E583-DFD6-3924-165C-00D654D1A3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7874" b="7568"/>
          <a:stretch/>
        </p:blipFill>
        <p:spPr bwMode="auto">
          <a:xfrm>
            <a:off x="5315481" y="1539140"/>
            <a:ext cx="1561037" cy="188036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DEDF2D4D-66E0-40D5-E541-A8D378180A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5812" y="4221555"/>
            <a:ext cx="1553386" cy="188036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BD6E4247-FF89-0184-1389-14B6C7F3B6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26692" y="1539140"/>
            <a:ext cx="1561037" cy="1880366"/>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DE69B828-372C-12E2-DE25-65A5EF43167D}"/>
              </a:ext>
            </a:extLst>
          </p:cNvPr>
          <p:cNvSpPr txBox="1"/>
          <p:nvPr/>
        </p:nvSpPr>
        <p:spPr>
          <a:xfrm>
            <a:off x="914401" y="3606994"/>
            <a:ext cx="3487508"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Mehmet Burçin PİŞKİN</a:t>
            </a:r>
          </a:p>
        </p:txBody>
      </p:sp>
      <p:sp>
        <p:nvSpPr>
          <p:cNvPr id="10" name="Metin kutusu 9">
            <a:extLst>
              <a:ext uri="{FF2B5EF4-FFF2-40B4-BE49-F238E27FC236}">
                <a16:creationId xmlns:a16="http://schemas.microsoft.com/office/drawing/2014/main" id="{05BBD95A-9380-AAE8-9219-DC29CCECC0A3}"/>
              </a:ext>
            </a:extLst>
          </p:cNvPr>
          <p:cNvSpPr txBox="1"/>
          <p:nvPr/>
        </p:nvSpPr>
        <p:spPr>
          <a:xfrm>
            <a:off x="1242035" y="6333133"/>
            <a:ext cx="3364387"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İbrahim IŞILDAK</a:t>
            </a:r>
          </a:p>
        </p:txBody>
      </p:sp>
      <p:sp>
        <p:nvSpPr>
          <p:cNvPr id="11" name="Metin kutusu 10">
            <a:extLst>
              <a:ext uri="{FF2B5EF4-FFF2-40B4-BE49-F238E27FC236}">
                <a16:creationId xmlns:a16="http://schemas.microsoft.com/office/drawing/2014/main" id="{4D7E4FCD-31B7-BD6F-3563-A02988690792}"/>
              </a:ext>
            </a:extLst>
          </p:cNvPr>
          <p:cNvSpPr txBox="1"/>
          <p:nvPr/>
        </p:nvSpPr>
        <p:spPr>
          <a:xfrm>
            <a:off x="5194324" y="3584202"/>
            <a:ext cx="3364387"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Dilek BALIK</a:t>
            </a:r>
          </a:p>
        </p:txBody>
      </p:sp>
      <p:sp>
        <p:nvSpPr>
          <p:cNvPr id="12" name="Metin kutusu 11">
            <a:extLst>
              <a:ext uri="{FF2B5EF4-FFF2-40B4-BE49-F238E27FC236}">
                <a16:creationId xmlns:a16="http://schemas.microsoft.com/office/drawing/2014/main" id="{51FB7875-96AC-6B9A-CE9C-5EA97B05C4F6}"/>
              </a:ext>
            </a:extLst>
          </p:cNvPr>
          <p:cNvSpPr txBox="1"/>
          <p:nvPr/>
        </p:nvSpPr>
        <p:spPr>
          <a:xfrm>
            <a:off x="5060670" y="6335023"/>
            <a:ext cx="3364387"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Sevil YÜCEL</a:t>
            </a:r>
          </a:p>
        </p:txBody>
      </p:sp>
      <p:sp>
        <p:nvSpPr>
          <p:cNvPr id="13" name="Metin kutusu 12">
            <a:extLst>
              <a:ext uri="{FF2B5EF4-FFF2-40B4-BE49-F238E27FC236}">
                <a16:creationId xmlns:a16="http://schemas.microsoft.com/office/drawing/2014/main" id="{9D56A491-AF3A-A4CD-7D2F-DD293B4879D0}"/>
              </a:ext>
            </a:extLst>
          </p:cNvPr>
          <p:cNvSpPr txBox="1"/>
          <p:nvPr/>
        </p:nvSpPr>
        <p:spPr>
          <a:xfrm>
            <a:off x="8695593" y="3606994"/>
            <a:ext cx="3364387"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Musa TÜRKER</a:t>
            </a:r>
          </a:p>
        </p:txBody>
      </p:sp>
      <p:pic>
        <p:nvPicPr>
          <p:cNvPr id="2060" name="Picture 12">
            <a:extLst>
              <a:ext uri="{FF2B5EF4-FFF2-40B4-BE49-F238E27FC236}">
                <a16:creationId xmlns:a16="http://schemas.microsoft.com/office/drawing/2014/main" id="{C04168AA-31A2-1BA3-A4D3-2010BF9FB5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26692" y="4107531"/>
            <a:ext cx="1754112" cy="2108415"/>
          </a:xfrm>
          <a:prstGeom prst="rect">
            <a:avLst/>
          </a:prstGeom>
          <a:noFill/>
          <a:extLst>
            <a:ext uri="{909E8E84-426E-40DD-AFC4-6F175D3DCCD1}">
              <a14:hiddenFill xmlns:a14="http://schemas.microsoft.com/office/drawing/2010/main">
                <a:solidFill>
                  <a:srgbClr val="FFFFFF"/>
                </a:solidFill>
              </a14:hiddenFill>
            </a:ext>
          </a:extLst>
        </p:spPr>
      </p:pic>
      <p:sp>
        <p:nvSpPr>
          <p:cNvPr id="14" name="Metin kutusu 13">
            <a:extLst>
              <a:ext uri="{FF2B5EF4-FFF2-40B4-BE49-F238E27FC236}">
                <a16:creationId xmlns:a16="http://schemas.microsoft.com/office/drawing/2014/main" id="{0D22D706-669D-32D6-081F-894D903C5F2E}"/>
              </a:ext>
            </a:extLst>
          </p:cNvPr>
          <p:cNvSpPr txBox="1"/>
          <p:nvPr/>
        </p:nvSpPr>
        <p:spPr>
          <a:xfrm>
            <a:off x="8695593" y="6350412"/>
            <a:ext cx="3364387" cy="369332"/>
          </a:xfrm>
          <a:prstGeom prst="rect">
            <a:avLst/>
          </a:prstGeom>
          <a:noFill/>
        </p:spPr>
        <p:txBody>
          <a:bodyPr wrap="square" rtlCol="0">
            <a:spAutoFit/>
          </a:bodyPr>
          <a:lstStyle/>
          <a:p>
            <a:r>
              <a:rPr lang="tr-TR" dirty="0">
                <a:latin typeface="Arial" panose="020B0604020202020204" pitchFamily="34" charset="0"/>
                <a:cs typeface="Arial" panose="020B0604020202020204" pitchFamily="34" charset="0"/>
              </a:rPr>
              <a:t>Prof. Dr. Didem BALKANLI</a:t>
            </a:r>
          </a:p>
        </p:txBody>
      </p:sp>
      <p:sp>
        <p:nvSpPr>
          <p:cNvPr id="2" name="Dikdörtgen 1"/>
          <p:cNvSpPr/>
          <p:nvPr/>
        </p:nvSpPr>
        <p:spPr>
          <a:xfrm>
            <a:off x="5963980" y="248606"/>
            <a:ext cx="6096000" cy="954107"/>
          </a:xfrm>
          <a:prstGeom prst="rect">
            <a:avLst/>
          </a:prstGeom>
          <a:ln w="38100">
            <a:solidFill>
              <a:srgbClr val="C00000"/>
            </a:solidFill>
          </a:ln>
        </p:spPr>
        <p:txBody>
          <a:bodyPr>
            <a:spAutoFit/>
          </a:bodyPr>
          <a:lstStyle/>
          <a:p>
            <a:pPr algn="ctr"/>
            <a:r>
              <a:rPr lang="tr-TR" sz="2000" dirty="0">
                <a:hlinkClick r:id="rId10"/>
              </a:rPr>
              <a:t>https://avesis.yildiz.edu.tr/</a:t>
            </a:r>
            <a:endParaRPr lang="tr-TR" sz="2000" dirty="0"/>
          </a:p>
          <a:p>
            <a:pPr algn="ctr"/>
            <a:r>
              <a:rPr lang="tr-TR" dirty="0"/>
              <a:t>(</a:t>
            </a:r>
            <a:r>
              <a:rPr lang="tr-TR" dirty="0" err="1"/>
              <a:t>To</a:t>
            </a:r>
            <a:r>
              <a:rPr lang="tr-TR" dirty="0"/>
              <a:t> Access Information </a:t>
            </a:r>
            <a:r>
              <a:rPr lang="tr-TR" dirty="0" err="1"/>
              <a:t>About</a:t>
            </a:r>
            <a:r>
              <a:rPr lang="tr-TR" dirty="0"/>
              <a:t> </a:t>
            </a:r>
            <a:r>
              <a:rPr lang="tr-TR" dirty="0" err="1"/>
              <a:t>Our</a:t>
            </a:r>
            <a:r>
              <a:rPr lang="tr-TR" dirty="0"/>
              <a:t> </a:t>
            </a:r>
            <a:r>
              <a:rPr lang="tr-TR" dirty="0" err="1"/>
              <a:t>Faculty</a:t>
            </a:r>
            <a:r>
              <a:rPr lang="tr-TR" dirty="0"/>
              <a:t> </a:t>
            </a:r>
            <a:r>
              <a:rPr lang="tr-TR" dirty="0" err="1"/>
              <a:t>Members</a:t>
            </a:r>
            <a:r>
              <a:rPr lang="tr-TR" dirty="0"/>
              <a:t> </a:t>
            </a:r>
            <a:r>
              <a:rPr lang="tr-TR" dirty="0" err="1"/>
              <a:t>and</a:t>
            </a:r>
            <a:r>
              <a:rPr lang="tr-TR" dirty="0"/>
              <a:t> Course </a:t>
            </a:r>
            <a:r>
              <a:rPr lang="tr-TR" dirty="0" err="1"/>
              <a:t>Materials</a:t>
            </a:r>
            <a:r>
              <a:rPr lang="tr-TR" dirty="0"/>
              <a:t>)</a:t>
            </a:r>
          </a:p>
        </p:txBody>
      </p:sp>
    </p:spTree>
    <p:extLst>
      <p:ext uri="{BB962C8B-B14F-4D97-AF65-F5344CB8AC3E}">
        <p14:creationId xmlns:p14="http://schemas.microsoft.com/office/powerpoint/2010/main" val="3254799832"/>
      </p:ext>
    </p:extLst>
  </p:cSld>
  <p:clrMapOvr>
    <a:masterClrMapping/>
  </p:clrMapOvr>
</p:sld>
</file>

<file path=ppt/theme/theme1.xml><?xml version="1.0" encoding="utf-8"?>
<a:theme xmlns:a="http://schemas.openxmlformats.org/drawingml/2006/main" name="Office Teması">
  <a:themeElements>
    <a:clrScheme name="Özel 2">
      <a:dk1>
        <a:sysClr val="windowText" lastClr="000000"/>
      </a:dk1>
      <a:lt1>
        <a:sysClr val="window" lastClr="FFFFFF"/>
      </a:lt1>
      <a:dk2>
        <a:srgbClr val="44546A"/>
      </a:dk2>
      <a:lt2>
        <a:srgbClr val="E7E6E6"/>
      </a:lt2>
      <a:accent1>
        <a:srgbClr val="00205C"/>
      </a:accent1>
      <a:accent2>
        <a:srgbClr val="A9936E"/>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7209</TotalTime>
  <Words>1994</Words>
  <Application>Microsoft Macintosh PowerPoint</Application>
  <PresentationFormat>Geniş ekran</PresentationFormat>
  <Paragraphs>422</Paragraphs>
  <Slides>40</Slides>
  <Notes>34</Notes>
  <HiddenSlides>0</HiddenSlides>
  <MMClips>0</MMClips>
  <ScaleCrop>false</ScaleCrop>
  <HeadingPairs>
    <vt:vector size="6" baseType="variant">
      <vt:variant>
        <vt:lpstr>Kullanılan Yazı Tipleri</vt:lpstr>
      </vt:variant>
      <vt:variant>
        <vt:i4>10</vt:i4>
      </vt:variant>
      <vt:variant>
        <vt:lpstr>Tema</vt:lpstr>
      </vt:variant>
      <vt:variant>
        <vt:i4>2</vt:i4>
      </vt:variant>
      <vt:variant>
        <vt:lpstr>Slayt Başlıkları</vt:lpstr>
      </vt:variant>
      <vt:variant>
        <vt:i4>40</vt:i4>
      </vt:variant>
    </vt:vector>
  </HeadingPairs>
  <TitlesOfParts>
    <vt:vector size="52" baseType="lpstr">
      <vt:lpstr>Arial</vt:lpstr>
      <vt:lpstr>Calibri</vt:lpstr>
      <vt:lpstr>Calibri Light</vt:lpstr>
      <vt:lpstr>Gotham Bold</vt:lpstr>
      <vt:lpstr>Gotham Book</vt:lpstr>
      <vt:lpstr>Gotham Medium</vt:lpstr>
      <vt:lpstr>Lucida Fax</vt:lpstr>
      <vt:lpstr>Montserrat Medium</vt:lpstr>
      <vt:lpstr>Noto Sans Symbols</vt:lpstr>
      <vt:lpstr>Wingdings</vt:lpstr>
      <vt:lpstr>Office Teması</vt:lpstr>
      <vt:lpstr>1_Office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Erhan Öztürk</dc:creator>
  <cp:lastModifiedBy>ERVA ESMA YILDIRIM</cp:lastModifiedBy>
  <cp:revision>278</cp:revision>
  <cp:lastPrinted>2023-03-22T11:44:01Z</cp:lastPrinted>
  <dcterms:created xsi:type="dcterms:W3CDTF">2020-01-02T08:04:05Z</dcterms:created>
  <dcterms:modified xsi:type="dcterms:W3CDTF">2026-07-24T23:15:11Z</dcterms:modified>
</cp:coreProperties>
</file>